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9" r:id="rId29"/>
    <p:sldId id="285" r:id="rId30"/>
    <p:sldId id="286" r:id="rId31"/>
    <p:sldId id="288"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AC70"/>
    <a:srgbClr val="FFFFFF"/>
    <a:srgbClr val="C0A66C"/>
    <a:srgbClr val="EDE4CF"/>
    <a:srgbClr val="00B0F0"/>
    <a:srgbClr val="C8AD70"/>
    <a:srgbClr val="00B050"/>
    <a:srgbClr val="FEA01C"/>
    <a:srgbClr val="4A8522"/>
    <a:srgbClr val="6D8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47" autoAdjust="0"/>
    <p:restoredTop sz="94660"/>
  </p:normalViewPr>
  <p:slideViewPr>
    <p:cSldViewPr snapToGrid="0">
      <p:cViewPr varScale="1">
        <p:scale>
          <a:sx n="71" d="100"/>
          <a:sy n="71" d="100"/>
        </p:scale>
        <p:origin x="6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300E881-2922-4024-8164-4BBB9E48C8F8}"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4165669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0E881-2922-4024-8164-4BBB9E48C8F8}"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918107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0E881-2922-4024-8164-4BBB9E48C8F8}"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842849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00E881-2922-4024-8164-4BBB9E48C8F8}"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406132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00E881-2922-4024-8164-4BBB9E48C8F8}" type="datetimeFigureOut">
              <a:rPr lang="en-US" smtClean="0"/>
              <a:t>11/24/2017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124681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00E881-2922-4024-8164-4BBB9E48C8F8}"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2295199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00E881-2922-4024-8164-4BBB9E48C8F8}" type="datetimeFigureOut">
              <a:rPr lang="en-US" smtClean="0"/>
              <a:t>11/24/2017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4258491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300E881-2922-4024-8164-4BBB9E48C8F8}" type="datetimeFigureOut">
              <a:rPr lang="en-US" smtClean="0"/>
              <a:t>11/24/2017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3834619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00E881-2922-4024-8164-4BBB9E48C8F8}" type="datetimeFigureOut">
              <a:rPr lang="en-US" smtClean="0"/>
              <a:t>11/24/2017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265768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00E881-2922-4024-8164-4BBB9E48C8F8}"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1135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00E881-2922-4024-8164-4BBB9E48C8F8}" type="datetimeFigureOut">
              <a:rPr lang="en-US" smtClean="0"/>
              <a:t>11/24/2017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F88ADB-B88D-444D-9F3C-A4A396B3E956}" type="slidenum">
              <a:rPr lang="en-US" smtClean="0"/>
              <a:t>‹#›</a:t>
            </a:fld>
            <a:endParaRPr lang="en-US"/>
          </a:p>
        </p:txBody>
      </p:sp>
    </p:spTree>
    <p:extLst>
      <p:ext uri="{BB962C8B-B14F-4D97-AF65-F5344CB8AC3E}">
        <p14:creationId xmlns:p14="http://schemas.microsoft.com/office/powerpoint/2010/main" val="1819016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0E881-2922-4024-8164-4BBB9E48C8F8}" type="datetimeFigureOut">
              <a:rPr lang="en-US" smtClean="0"/>
              <a:t>11/24/2017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F88ADB-B88D-444D-9F3C-A4A396B3E956}" type="slidenum">
              <a:rPr lang="en-US" smtClean="0"/>
              <a:t>‹#›</a:t>
            </a:fld>
            <a:endParaRPr lang="en-US"/>
          </a:p>
        </p:txBody>
      </p:sp>
    </p:spTree>
    <p:extLst>
      <p:ext uri="{BB962C8B-B14F-4D97-AF65-F5344CB8AC3E}">
        <p14:creationId xmlns:p14="http://schemas.microsoft.com/office/powerpoint/2010/main" val="2583864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2.wdp"/><Relationship Id="rId7"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33.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JPG"/><Relationship Id="rId3" Type="http://schemas.microsoft.com/office/2007/relationships/hdphoto" Target="../media/hdphoto6.wdp"/><Relationship Id="rId7" Type="http://schemas.openxmlformats.org/officeDocument/2006/relationships/image" Target="../media/image37.jpeg"/><Relationship Id="rId12" Type="http://schemas.openxmlformats.org/officeDocument/2006/relationships/image" Target="../media/image4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29.png"/><Relationship Id="rId10" Type="http://schemas.openxmlformats.org/officeDocument/2006/relationships/image" Target="../media/image40.jpeg"/><Relationship Id="rId4" Type="http://schemas.openxmlformats.org/officeDocument/2006/relationships/image" Target="../media/image26.png"/><Relationship Id="rId9" Type="http://schemas.openxmlformats.org/officeDocument/2006/relationships/image" Target="../media/image39.jpeg"/><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1.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9.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microsoft.com/office/2007/relationships/hdphoto" Target="../media/hdphoto2.wdp"/><Relationship Id="rId7"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17.png"/><Relationship Id="rId4" Type="http://schemas.openxmlformats.org/officeDocument/2006/relationships/image" Target="../media/image25.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54.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10" Type="http://schemas.microsoft.com/office/2007/relationships/hdphoto" Target="../media/hdphoto11.wdp"/><Relationship Id="rId4" Type="http://schemas.openxmlformats.org/officeDocument/2006/relationships/image" Target="../media/image52.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8.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png"/><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3.g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6.wdp"/><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1"/>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3626" t="2495" r="18452" b="16524"/>
          <a:stretch/>
        </p:blipFill>
        <p:spPr bwMode="auto">
          <a:xfrm>
            <a:off x="4781106" y="0"/>
            <a:ext cx="741089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241817" y="3955782"/>
            <a:ext cx="2744849" cy="733534"/>
          </a:xfrm>
          <a:prstGeom prst="rect">
            <a:avLst/>
          </a:prstGeom>
        </p:spPr>
        <p:txBody>
          <a:bodyPr wrap="square">
            <a:spAutoFit/>
          </a:bodyPr>
          <a:lstStyle/>
          <a:p>
            <a:pPr>
              <a:lnSpc>
                <a:spcPts val="2500"/>
              </a:lnSpc>
            </a:pPr>
            <a:r>
              <a:rPr lang="en-IN" sz="4400" dirty="0">
                <a:solidFill>
                  <a:srgbClr val="00478D"/>
                </a:solidFill>
                <a:latin typeface="Archivo Black" panose="020B0A03020202020B04" pitchFamily="34" charset="0"/>
              </a:rPr>
              <a:t>OSCAR</a:t>
            </a:r>
            <a:r>
              <a:rPr lang="en-IN" sz="4000" dirty="0">
                <a:solidFill>
                  <a:schemeClr val="bg1">
                    <a:lumMod val="95000"/>
                  </a:schemeClr>
                </a:solidFill>
                <a:latin typeface="Archivo Black" panose="020B0A03020202020B04" pitchFamily="34" charset="0"/>
              </a:rPr>
              <a:t> </a:t>
            </a:r>
          </a:p>
          <a:p>
            <a:pPr>
              <a:lnSpc>
                <a:spcPts val="2500"/>
              </a:lnSpc>
            </a:pPr>
            <a:r>
              <a:rPr lang="en-IN" sz="2800" dirty="0">
                <a:latin typeface="Bebas Neue" panose="020B0606020202050201" pitchFamily="34" charset="0"/>
              </a:rPr>
              <a:t>MOBILE APPLICATION</a:t>
            </a:r>
          </a:p>
        </p:txBody>
      </p:sp>
      <p:sp>
        <p:nvSpPr>
          <p:cNvPr id="16" name="Rectangle 15"/>
          <p:cNvSpPr/>
          <p:nvPr/>
        </p:nvSpPr>
        <p:spPr>
          <a:xfrm>
            <a:off x="4781106" y="0"/>
            <a:ext cx="741089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ame 16"/>
          <p:cNvSpPr/>
          <p:nvPr/>
        </p:nvSpPr>
        <p:spPr>
          <a:xfrm>
            <a:off x="1988302" y="666606"/>
            <a:ext cx="3973208" cy="4275117"/>
          </a:xfrm>
          <a:prstGeom prst="frame">
            <a:avLst>
              <a:gd name="adj1" fmla="val 6115"/>
            </a:avLst>
          </a:prstGeom>
          <a:solidFill>
            <a:srgbClr val="C9B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p:cNvSpPr/>
          <p:nvPr/>
        </p:nvSpPr>
        <p:spPr>
          <a:xfrm>
            <a:off x="259308" y="232012"/>
            <a:ext cx="11613148" cy="6373505"/>
          </a:xfrm>
          <a:prstGeom prst="rect">
            <a:avLst/>
          </a:prstGeom>
          <a:noFill/>
          <a:ln w="12700">
            <a:solidFill>
              <a:srgbClr val="C9B3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997260" y="5301331"/>
            <a:ext cx="2773456" cy="1061829"/>
          </a:xfrm>
          <a:prstGeom prst="rect">
            <a:avLst/>
          </a:prstGeom>
          <a:noFill/>
        </p:spPr>
        <p:txBody>
          <a:bodyPr wrap="square" rtlCol="0">
            <a:spAutoFit/>
          </a:bodyPr>
          <a:lstStyle/>
          <a:p>
            <a:pPr algn="r"/>
            <a:r>
              <a:rPr lang="en-US" sz="1400" b="1" i="1" dirty="0">
                <a:solidFill>
                  <a:schemeClr val="tx1">
                    <a:lumMod val="75000"/>
                    <a:lumOff val="25000"/>
                  </a:schemeClr>
                </a:solidFill>
                <a:latin typeface="Lobster Two" panose="02000506000000020003" pitchFamily="50" charset="0"/>
                <a:cs typeface="Lao UI" panose="020B0502040204020203" pitchFamily="34" charset="0"/>
              </a:rPr>
              <a:t>Presented By</a:t>
            </a:r>
            <a:r>
              <a:rPr lang="en-US" sz="1400" b="1" i="1" dirty="0">
                <a:solidFill>
                  <a:schemeClr val="tx1">
                    <a:lumMod val="75000"/>
                    <a:lumOff val="25000"/>
                  </a:schemeClr>
                </a:solidFill>
                <a:latin typeface="Bell MT" panose="02020503060305020303" pitchFamily="18" charset="0"/>
              </a:rPr>
              <a:t/>
            </a:r>
            <a:br>
              <a:rPr lang="en-US" sz="1400" b="1" i="1" dirty="0">
                <a:solidFill>
                  <a:schemeClr val="tx1">
                    <a:lumMod val="75000"/>
                    <a:lumOff val="25000"/>
                  </a:schemeClr>
                </a:solidFill>
                <a:latin typeface="Bell MT" panose="02020503060305020303" pitchFamily="18" charset="0"/>
              </a:rPr>
            </a:br>
            <a:r>
              <a:rPr lang="en-US" sz="1600" dirty="0">
                <a:solidFill>
                  <a:srgbClr val="FB9409"/>
                </a:solidFill>
                <a:latin typeface="Tw Cen MT Condensed" panose="020B0606020104020203" pitchFamily="34" charset="0"/>
              </a:rPr>
              <a:t/>
            </a:r>
            <a:br>
              <a:rPr lang="en-US" sz="1600" dirty="0">
                <a:solidFill>
                  <a:srgbClr val="FB9409"/>
                </a:solidFill>
                <a:latin typeface="Tw Cen MT Condensed" panose="020B0606020104020203" pitchFamily="34" charset="0"/>
              </a:rPr>
            </a:br>
            <a:r>
              <a:rPr lang="en-US" sz="1200" dirty="0">
                <a:solidFill>
                  <a:srgbClr val="C9B381"/>
                </a:solidFill>
                <a:latin typeface="Aller Light" panose="02000503000000020004" pitchFamily="2" charset="0"/>
              </a:rPr>
              <a:t>DEEPTHI KRISHNA</a:t>
            </a:r>
            <a:br>
              <a:rPr lang="en-US" sz="1200" dirty="0">
                <a:solidFill>
                  <a:srgbClr val="C9B381"/>
                </a:solidFill>
                <a:latin typeface="Aller Light" panose="02000503000000020004" pitchFamily="2" charset="0"/>
              </a:rPr>
            </a:br>
            <a:r>
              <a:rPr lang="en-US" sz="1000" dirty="0">
                <a:solidFill>
                  <a:srgbClr val="C9B381"/>
                </a:solidFill>
                <a:latin typeface="Aller Light" panose="02000503000000020004" pitchFamily="2" charset="0"/>
              </a:rPr>
              <a:t>BUSINESS HEAD</a:t>
            </a:r>
            <a:br>
              <a:rPr lang="en-US" sz="1000" dirty="0">
                <a:solidFill>
                  <a:srgbClr val="C9B381"/>
                </a:solidFill>
                <a:latin typeface="Aller Light" panose="02000503000000020004" pitchFamily="2" charset="0"/>
              </a:rPr>
            </a:br>
            <a:r>
              <a:rPr lang="en-US" sz="1000" dirty="0">
                <a:solidFill>
                  <a:srgbClr val="C9B381"/>
                </a:solidFill>
                <a:latin typeface="Aller Light" panose="02000503000000020004" pitchFamily="2" charset="0"/>
              </a:rPr>
              <a:t>VERBANET TECHNOLOGIES LLC</a:t>
            </a:r>
            <a:endParaRPr lang="en-US" sz="1100" dirty="0">
              <a:solidFill>
                <a:srgbClr val="C9B381"/>
              </a:solidFill>
              <a:latin typeface="Aller Light" panose="02000503000000020004" pitchFamily="2" charset="0"/>
            </a:endParaRPr>
          </a:p>
        </p:txBody>
      </p:sp>
    </p:spTree>
    <p:extLst>
      <p:ext uri="{BB962C8B-B14F-4D97-AF65-F5344CB8AC3E}">
        <p14:creationId xmlns:p14="http://schemas.microsoft.com/office/powerpoint/2010/main" val="237476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8857066"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8024" y="2869904"/>
            <a:ext cx="597707" cy="597707"/>
          </a:xfrm>
          <a:prstGeom prst="rect">
            <a:avLst/>
          </a:prstGeom>
        </p:spPr>
      </p:pic>
      <p:grpSp>
        <p:nvGrpSpPr>
          <p:cNvPr id="72" name="Group 71"/>
          <p:cNvGrpSpPr/>
          <p:nvPr/>
        </p:nvGrpSpPr>
        <p:grpSpPr>
          <a:xfrm>
            <a:off x="5768763" y="562576"/>
            <a:ext cx="2960746" cy="5730949"/>
            <a:chOff x="8522743" y="556090"/>
            <a:chExt cx="2960746" cy="5730949"/>
          </a:xfrm>
        </p:grpSpPr>
        <p:grpSp>
          <p:nvGrpSpPr>
            <p:cNvPr id="73" name="Group 72"/>
            <p:cNvGrpSpPr/>
            <p:nvPr/>
          </p:nvGrpSpPr>
          <p:grpSpPr>
            <a:xfrm>
              <a:off x="8522743" y="556090"/>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ounded Rectangle 81"/>
            <p:cNvSpPr/>
            <p:nvPr/>
          </p:nvSpPr>
          <p:spPr>
            <a:xfrm>
              <a:off x="9000089" y="3540148"/>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ADD NEW</a:t>
              </a:r>
            </a:p>
          </p:txBody>
        </p:sp>
        <p:sp>
          <p:nvSpPr>
            <p:cNvPr id="83" name="Rounded Rectangle 82"/>
            <p:cNvSpPr/>
            <p:nvPr/>
          </p:nvSpPr>
          <p:spPr>
            <a:xfrm>
              <a:off x="10146904" y="3540148"/>
              <a:ext cx="1044537" cy="79543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EXISTING</a:t>
              </a:r>
            </a:p>
          </p:txBody>
        </p:sp>
      </p:grpSp>
      <p:sp>
        <p:nvSpPr>
          <p:cNvPr id="99" name="Rectangle 98"/>
          <p:cNvSpPr/>
          <p:nvPr/>
        </p:nvSpPr>
        <p:spPr>
          <a:xfrm>
            <a:off x="6062279" y="2794616"/>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Cars</a:t>
            </a: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a:off x="6796477" y="526875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pic>
        <p:nvPicPr>
          <p:cNvPr id="114" name="Picture 11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176015" y="4088183"/>
            <a:ext cx="597707" cy="597707"/>
          </a:xfrm>
          <a:prstGeom prst="rect">
            <a:avLst/>
          </a:prstGeom>
        </p:spPr>
      </p:pic>
      <p:grpSp>
        <p:nvGrpSpPr>
          <p:cNvPr id="3" name="Group 2"/>
          <p:cNvGrpSpPr/>
          <p:nvPr/>
        </p:nvGrpSpPr>
        <p:grpSpPr>
          <a:xfrm>
            <a:off x="942372" y="1760581"/>
            <a:ext cx="2130552" cy="2816352"/>
            <a:chOff x="440051" y="1507190"/>
            <a:chExt cx="3112228" cy="3469487"/>
          </a:xfrm>
        </p:grpSpPr>
        <p:sp>
          <p:nvSpPr>
            <p:cNvPr id="34" name="Rectangle 33"/>
            <p:cNvSpPr/>
            <p:nvPr/>
          </p:nvSpPr>
          <p:spPr>
            <a:xfrm>
              <a:off x="640508" y="4154047"/>
              <a:ext cx="2366527" cy="682475"/>
            </a:xfrm>
            <a:prstGeom prst="rect">
              <a:avLst/>
            </a:prstGeom>
          </p:spPr>
          <p:txBody>
            <a:bodyPr wrap="square">
              <a:spAutoFit/>
            </a:bodyPr>
            <a:lstStyle/>
            <a:p>
              <a:pPr>
                <a:lnSpc>
                  <a:spcPts val="1800"/>
                </a:lnSpc>
              </a:pPr>
              <a:r>
                <a:rPr lang="en-IN" sz="1600" dirty="0">
                  <a:solidFill>
                    <a:schemeClr val="bg1"/>
                  </a:solidFill>
                  <a:latin typeface="Archivo Black" panose="020B0A03020202020B04" pitchFamily="34" charset="0"/>
                </a:rPr>
                <a:t>CARS: </a:t>
              </a:r>
              <a:r>
                <a:rPr lang="en-IN" sz="1600" dirty="0">
                  <a:solidFill>
                    <a:srgbClr val="C0A66C"/>
                  </a:solidFill>
                  <a:latin typeface="Archivo Black" panose="020B0A03020202020B04" pitchFamily="34" charset="0"/>
                </a:rPr>
                <a:t/>
              </a:r>
              <a:br>
                <a:rPr lang="en-IN" sz="1600" dirty="0">
                  <a:solidFill>
                    <a:srgbClr val="C0A66C"/>
                  </a:solidFill>
                  <a:latin typeface="Archivo Black" panose="020B0A03020202020B04" pitchFamily="34" charset="0"/>
                </a:rPr>
              </a:br>
              <a:r>
                <a:rPr lang="en-IN" sz="1600" dirty="0">
                  <a:solidFill>
                    <a:srgbClr val="C0A66C"/>
                  </a:solidFill>
                  <a:latin typeface="Archivo Black" panose="020B0A03020202020B04" pitchFamily="34" charset="0"/>
                </a:rPr>
                <a:t>ADD NEW</a:t>
              </a:r>
            </a:p>
          </p:txBody>
        </p:sp>
        <p:sp>
          <p:nvSpPr>
            <p:cNvPr id="59" name="Frame 58"/>
            <p:cNvSpPr/>
            <p:nvPr/>
          </p:nvSpPr>
          <p:spPr>
            <a:xfrm>
              <a:off x="440051" y="1507190"/>
              <a:ext cx="3112228" cy="3469487"/>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9" name="Group 38"/>
          <p:cNvGrpSpPr/>
          <p:nvPr/>
        </p:nvGrpSpPr>
        <p:grpSpPr>
          <a:xfrm>
            <a:off x="2687474" y="547289"/>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INFO</a:t>
              </a:r>
            </a:p>
          </p:txBody>
        </p:sp>
        <p:sp>
          <p:nvSpPr>
            <p:cNvPr id="45" name="Rounded Rectangle 44"/>
            <p:cNvSpPr/>
            <p:nvPr/>
          </p:nvSpPr>
          <p:spPr>
            <a:xfrm>
              <a:off x="10138415" y="2690711"/>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CARS</a:t>
              </a:r>
            </a:p>
          </p:txBody>
        </p:sp>
        <p:sp>
          <p:nvSpPr>
            <p:cNvPr id="46" name="Rounded Rectangle 45"/>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QUICK REQUEST</a:t>
              </a:r>
            </a:p>
          </p:txBody>
        </p:sp>
        <p:sp>
          <p:nvSpPr>
            <p:cNvPr id="47" name="Rounded Rectangle 46"/>
            <p:cNvSpPr/>
            <p:nvPr/>
          </p:nvSpPr>
          <p:spPr>
            <a:xfrm>
              <a:off x="10146904" y="3540148"/>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RATE US</a:t>
              </a:r>
            </a:p>
          </p:txBody>
        </p:sp>
        <p:sp>
          <p:nvSpPr>
            <p:cNvPr id="49" name="Rounded Rectangle 48"/>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FEEDBACK</a:t>
              </a:r>
            </a:p>
          </p:txBody>
        </p:sp>
        <p:sp>
          <p:nvSpPr>
            <p:cNvPr id="50" name="Rounded Rectangle 49"/>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grpSp>
        <p:nvGrpSpPr>
          <p:cNvPr id="5" name="Group 4"/>
          <p:cNvGrpSpPr/>
          <p:nvPr/>
        </p:nvGrpSpPr>
        <p:grpSpPr>
          <a:xfrm>
            <a:off x="9098010" y="1304083"/>
            <a:ext cx="2495759" cy="4299053"/>
            <a:chOff x="9003124" y="1304083"/>
            <a:chExt cx="2495759" cy="4299053"/>
          </a:xfrm>
        </p:grpSpPr>
        <p:sp>
          <p:nvSpPr>
            <p:cNvPr id="105" name="Rounded Rectangle 104"/>
            <p:cNvSpPr/>
            <p:nvPr/>
          </p:nvSpPr>
          <p:spPr>
            <a:xfrm>
              <a:off x="9126684" y="2209216"/>
              <a:ext cx="2201645" cy="232100"/>
            </a:xfrm>
            <a:prstGeom prst="roundRect">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Reg. No.</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3124" y="4205612"/>
              <a:ext cx="2495759" cy="1397524"/>
            </a:xfrm>
            <a:prstGeom prst="rect">
              <a:avLst/>
            </a:prstGeom>
          </p:spPr>
        </p:pic>
        <p:sp>
          <p:nvSpPr>
            <p:cNvPr id="106" name="Rounded Rectangle 105"/>
            <p:cNvSpPr/>
            <p:nvPr/>
          </p:nvSpPr>
          <p:spPr>
            <a:xfrm>
              <a:off x="9130404" y="2486001"/>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Car Model</a:t>
              </a:r>
            </a:p>
          </p:txBody>
        </p:sp>
        <p:sp>
          <p:nvSpPr>
            <p:cNvPr id="107" name="Rounded Rectangle 106"/>
            <p:cNvSpPr/>
            <p:nvPr/>
          </p:nvSpPr>
          <p:spPr>
            <a:xfrm>
              <a:off x="9126625" y="2769532"/>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Car Color</a:t>
              </a:r>
            </a:p>
          </p:txBody>
        </p:sp>
        <p:sp>
          <p:nvSpPr>
            <p:cNvPr id="108" name="Rounded Rectangle 107"/>
            <p:cNvSpPr/>
            <p:nvPr/>
          </p:nvSpPr>
          <p:spPr>
            <a:xfrm>
              <a:off x="9130345" y="3055842"/>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Emirates</a:t>
              </a:r>
            </a:p>
          </p:txBody>
        </p:sp>
        <p:sp>
          <p:nvSpPr>
            <p:cNvPr id="109" name="Rounded Rectangle 108"/>
            <p:cNvSpPr/>
            <p:nvPr/>
          </p:nvSpPr>
          <p:spPr>
            <a:xfrm>
              <a:off x="9130753" y="3613941"/>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Plate No.</a:t>
              </a:r>
            </a:p>
          </p:txBody>
        </p:sp>
        <p:sp>
          <p:nvSpPr>
            <p:cNvPr id="110" name="Rounded Rectangle 109"/>
            <p:cNvSpPr/>
            <p:nvPr/>
          </p:nvSpPr>
          <p:spPr>
            <a:xfrm>
              <a:off x="10413658" y="3911561"/>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sp>
          <p:nvSpPr>
            <p:cNvPr id="111" name="Rounded Rectangle 110"/>
            <p:cNvSpPr/>
            <p:nvPr/>
          </p:nvSpPr>
          <p:spPr>
            <a:xfrm>
              <a:off x="9177230" y="3907691"/>
              <a:ext cx="898521" cy="23210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nvGrpSpPr>
            <p:cNvPr id="61" name="Group 60"/>
            <p:cNvGrpSpPr/>
            <p:nvPr/>
          </p:nvGrpSpPr>
          <p:grpSpPr>
            <a:xfrm>
              <a:off x="9502052" y="1304083"/>
              <a:ext cx="1568022" cy="764118"/>
              <a:chOff x="9576484" y="1314716"/>
              <a:chExt cx="1568022" cy="764118"/>
            </a:xfrm>
          </p:grpSpPr>
          <p:grpSp>
            <p:nvGrpSpPr>
              <p:cNvPr id="62" name="Group 61"/>
              <p:cNvGrpSpPr/>
              <p:nvPr/>
            </p:nvGrpSpPr>
            <p:grpSpPr>
              <a:xfrm>
                <a:off x="9576484" y="1314716"/>
                <a:ext cx="701084" cy="701084"/>
                <a:chOff x="5167427" y="4401879"/>
                <a:chExt cx="1169581" cy="1169581"/>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6" name="Frame 6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3" name="Rectangle 62"/>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grpSp>
        <p:nvGrpSpPr>
          <p:cNvPr id="67" name="Group 66"/>
          <p:cNvGrpSpPr/>
          <p:nvPr/>
        </p:nvGrpSpPr>
        <p:grpSpPr>
          <a:xfrm>
            <a:off x="6473556" y="1311552"/>
            <a:ext cx="1568022" cy="764118"/>
            <a:chOff x="9576484" y="1314716"/>
            <a:chExt cx="1568022" cy="764118"/>
          </a:xfrm>
        </p:grpSpPr>
        <p:grpSp>
          <p:nvGrpSpPr>
            <p:cNvPr id="68" name="Group 67"/>
            <p:cNvGrpSpPr/>
            <p:nvPr/>
          </p:nvGrpSpPr>
          <p:grpSpPr>
            <a:xfrm>
              <a:off x="9576484" y="1314716"/>
              <a:ext cx="701084" cy="701084"/>
              <a:chOff x="5167427" y="4401879"/>
              <a:chExt cx="1169581" cy="1169581"/>
            </a:xfrm>
          </p:grpSpPr>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1" name="Frame 7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9" name="Rectangle 68"/>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80" name="Group 79"/>
          <p:cNvGrpSpPr/>
          <p:nvPr/>
        </p:nvGrpSpPr>
        <p:grpSpPr>
          <a:xfrm>
            <a:off x="3431450" y="1294755"/>
            <a:ext cx="1568022" cy="764118"/>
            <a:chOff x="9576484" y="1314716"/>
            <a:chExt cx="1568022" cy="764118"/>
          </a:xfrm>
        </p:grpSpPr>
        <p:grpSp>
          <p:nvGrpSpPr>
            <p:cNvPr id="81" name="Group 80"/>
            <p:cNvGrpSpPr/>
            <p:nvPr/>
          </p:nvGrpSpPr>
          <p:grpSpPr>
            <a:xfrm>
              <a:off x="9576484" y="1314716"/>
              <a:ext cx="701084" cy="701084"/>
              <a:chOff x="5167427" y="4401879"/>
              <a:chExt cx="1169581" cy="1169581"/>
            </a:xfrm>
          </p:grpSpPr>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92" name="Frame 91"/>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0" name="Rectangle 89"/>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100" name="Chevron 99"/>
          <p:cNvSpPr/>
          <p:nvPr/>
        </p:nvSpPr>
        <p:spPr>
          <a:xfrm>
            <a:off x="5589452" y="3053800"/>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Chevron 100"/>
          <p:cNvSpPr/>
          <p:nvPr/>
        </p:nvSpPr>
        <p:spPr>
          <a:xfrm>
            <a:off x="8675432" y="3062448"/>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0680" y="3067636"/>
            <a:ext cx="597707" cy="597707"/>
          </a:xfrm>
          <a:prstGeom prst="rect">
            <a:avLst/>
          </a:prstGeom>
        </p:spPr>
      </p:pic>
      <p:sp>
        <p:nvSpPr>
          <p:cNvPr id="78" name="Rounded Rectangle 108">
            <a:extLst>
              <a:ext uri="{FF2B5EF4-FFF2-40B4-BE49-F238E27FC236}">
                <a16:creationId xmlns:a16="http://schemas.microsoft.com/office/drawing/2014/main" xmlns="" id="{45688045-7563-4DEA-8222-5695144F7000}"/>
              </a:ext>
            </a:extLst>
          </p:cNvPr>
          <p:cNvSpPr/>
          <p:nvPr/>
        </p:nvSpPr>
        <p:spPr>
          <a:xfrm>
            <a:off x="9224316" y="3332747"/>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Code</a:t>
            </a:r>
          </a:p>
        </p:txBody>
      </p:sp>
      <p:sp>
        <p:nvSpPr>
          <p:cNvPr id="79" name="Isosceles Triangle 78">
            <a:extLst>
              <a:ext uri="{FF2B5EF4-FFF2-40B4-BE49-F238E27FC236}">
                <a16:creationId xmlns:a16="http://schemas.microsoft.com/office/drawing/2014/main" xmlns="" id="{62C0334A-549E-4F7F-82BA-5FEBE0296042}"/>
              </a:ext>
            </a:extLst>
          </p:cNvPr>
          <p:cNvSpPr/>
          <p:nvPr/>
        </p:nvSpPr>
        <p:spPr>
          <a:xfrm flipV="1">
            <a:off x="11109474" y="3108628"/>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a:extLst>
              <a:ext uri="{FF2B5EF4-FFF2-40B4-BE49-F238E27FC236}">
                <a16:creationId xmlns:a16="http://schemas.microsoft.com/office/drawing/2014/main" xmlns="" id="{8D257457-78DC-43DC-90D0-4C45117EC016}"/>
              </a:ext>
            </a:extLst>
          </p:cNvPr>
          <p:cNvSpPr/>
          <p:nvPr/>
        </p:nvSpPr>
        <p:spPr>
          <a:xfrm flipV="1">
            <a:off x="11114293" y="3392104"/>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083329"/>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5618717" y="554639"/>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2691366" y="2687764"/>
            <a:ext cx="2409063" cy="348813"/>
          </a:xfrm>
          <a:prstGeom prst="rect">
            <a:avLst/>
          </a:prstGeom>
        </p:spPr>
        <p:txBody>
          <a:bodyPr wrap="square">
            <a:spAutoFit/>
          </a:bodyPr>
          <a:lstStyle/>
          <a:p>
            <a:pPr algn="ctr">
              <a:lnSpc>
                <a:spcPts val="2000"/>
              </a:lnSpc>
            </a:pPr>
            <a:r>
              <a:rPr lang="en-US" sz="2000" i="1" dirty="0">
                <a:solidFill>
                  <a:srgbClr val="3DBCE5"/>
                </a:solidFill>
                <a:latin typeface="Lobster Two" panose="02000506000000020003" pitchFamily="50" charset="0"/>
              </a:rPr>
              <a:t>Cars</a:t>
            </a: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a:off x="3411920" y="5240153"/>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pic>
        <p:nvPicPr>
          <p:cNvPr id="58" name="Picture 5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855026" y="3697516"/>
            <a:ext cx="597707" cy="597707"/>
          </a:xfrm>
          <a:prstGeom prst="rect">
            <a:avLst/>
          </a:prstGeom>
        </p:spPr>
      </p:pic>
      <p:grpSp>
        <p:nvGrpSpPr>
          <p:cNvPr id="2" name="Group 1"/>
          <p:cNvGrpSpPr/>
          <p:nvPr/>
        </p:nvGrpSpPr>
        <p:grpSpPr>
          <a:xfrm>
            <a:off x="8763000" y="585961"/>
            <a:ext cx="2960746" cy="5730949"/>
            <a:chOff x="5440507" y="477239"/>
            <a:chExt cx="2960746" cy="5730949"/>
          </a:xfrm>
        </p:grpSpPr>
        <p:grpSp>
          <p:nvGrpSpPr>
            <p:cNvPr id="59" name="Group 58"/>
            <p:cNvGrpSpPr/>
            <p:nvPr/>
          </p:nvGrpSpPr>
          <p:grpSpPr>
            <a:xfrm>
              <a:off x="5440507" y="477239"/>
              <a:ext cx="2960746" cy="5730949"/>
              <a:chOff x="8522743" y="556090"/>
              <a:chExt cx="2960746" cy="5730949"/>
            </a:xfrm>
          </p:grpSpPr>
          <p:grpSp>
            <p:nvGrpSpPr>
              <p:cNvPr id="61" name="Group 60"/>
              <p:cNvGrpSpPr/>
              <p:nvPr/>
            </p:nvGrpSpPr>
            <p:grpSpPr>
              <a:xfrm>
                <a:off x="8522743" y="556090"/>
                <a:ext cx="2960746" cy="5730949"/>
                <a:chOff x="8522743" y="556090"/>
                <a:chExt cx="2960746" cy="5730949"/>
              </a:xfrm>
            </p:grpSpPr>
            <p:grpSp>
              <p:nvGrpSpPr>
                <p:cNvPr id="69" name="Group 68"/>
                <p:cNvGrpSpPr/>
                <p:nvPr/>
              </p:nvGrpSpPr>
              <p:grpSpPr>
                <a:xfrm>
                  <a:off x="8522743" y="556090"/>
                  <a:ext cx="2960746" cy="5730949"/>
                  <a:chOff x="8522743" y="556090"/>
                  <a:chExt cx="2960746" cy="5730949"/>
                </a:xfrm>
              </p:grpSpPr>
              <p:pic>
                <p:nvPicPr>
                  <p:cNvPr id="71" name="Picture 7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80" name="Picture 7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70" name="Rectangle 69"/>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ounded Rectangle 63"/>
              <p:cNvSpPr/>
              <p:nvPr/>
            </p:nvSpPr>
            <p:spPr>
              <a:xfrm>
                <a:off x="8923889"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EDIT</a:t>
                </a:r>
              </a:p>
            </p:txBody>
          </p:sp>
          <p:sp>
            <p:nvSpPr>
              <p:cNvPr id="66" name="Rounded Rectangle 65"/>
              <p:cNvSpPr/>
              <p:nvPr/>
            </p:nvSpPr>
            <p:spPr>
              <a:xfrm>
                <a:off x="10070704" y="3540148"/>
                <a:ext cx="1044537" cy="795439"/>
              </a:xfrm>
              <a:prstGeom prst="roundRect">
                <a:avLst/>
              </a:prstGeom>
              <a:solidFill>
                <a:srgbClr val="D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DELETE</a:t>
                </a:r>
              </a:p>
            </p:txBody>
          </p:sp>
        </p:grpSp>
        <p:sp>
          <p:nvSpPr>
            <p:cNvPr id="81" name="Rectangle 80"/>
            <p:cNvSpPr/>
            <p:nvPr/>
          </p:nvSpPr>
          <p:spPr>
            <a:xfrm>
              <a:off x="5740233" y="2526772"/>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Vehicle </a:t>
              </a:r>
            </a:p>
          </p:txBody>
        </p:sp>
        <p:sp>
          <p:nvSpPr>
            <p:cNvPr id="90" name="Rounded Rectangle 89"/>
            <p:cNvSpPr/>
            <p:nvPr/>
          </p:nvSpPr>
          <p:spPr>
            <a:xfrm>
              <a:off x="6450873" y="515481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sp>
        <p:nvSpPr>
          <p:cNvPr id="118" name="Rectangle 117"/>
          <p:cNvSpPr/>
          <p:nvPr/>
        </p:nvSpPr>
        <p:spPr>
          <a:xfrm>
            <a:off x="5843969" y="2590897"/>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Vehicle List</a:t>
            </a:r>
          </a:p>
        </p:txBody>
      </p:sp>
      <p:sp>
        <p:nvSpPr>
          <p:cNvPr id="122" name="Rounded Rectangle 121"/>
          <p:cNvSpPr/>
          <p:nvPr/>
        </p:nvSpPr>
        <p:spPr>
          <a:xfrm>
            <a:off x="6030771" y="5273575"/>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23" name="Rounded Rectangle 122"/>
          <p:cNvSpPr/>
          <p:nvPr/>
        </p:nvSpPr>
        <p:spPr>
          <a:xfrm>
            <a:off x="7335528" y="5280267"/>
            <a:ext cx="898521" cy="23210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Next</a:t>
            </a:r>
          </a:p>
        </p:txBody>
      </p:sp>
      <p:grpSp>
        <p:nvGrpSpPr>
          <p:cNvPr id="5" name="Group 4"/>
          <p:cNvGrpSpPr/>
          <p:nvPr/>
        </p:nvGrpSpPr>
        <p:grpSpPr>
          <a:xfrm>
            <a:off x="5843969" y="3114675"/>
            <a:ext cx="2523773" cy="2031833"/>
            <a:chOff x="5843969" y="3114675"/>
            <a:chExt cx="2523773" cy="2031833"/>
          </a:xfrm>
        </p:grpSpPr>
        <p:cxnSp>
          <p:nvCxnSpPr>
            <p:cNvPr id="4" name="Straight Connector 3"/>
            <p:cNvCxnSpPr/>
            <p:nvPr/>
          </p:nvCxnSpPr>
          <p:spPr>
            <a:xfrm>
              <a:off x="5843969" y="3114675"/>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5851673" y="3542417"/>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860583" y="3937716"/>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868287" y="4365458"/>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5868287" y="4765508"/>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860583" y="5146508"/>
              <a:ext cx="249945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24573" y="3161792"/>
            <a:ext cx="352152" cy="352152"/>
          </a:xfrm>
          <a:prstGeom prst="rect">
            <a:avLst/>
          </a:prstGeom>
        </p:spPr>
      </p:pic>
      <p:pic>
        <p:nvPicPr>
          <p:cNvPr id="126" name="Picture 1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0515" y="3571366"/>
            <a:ext cx="352152" cy="352152"/>
          </a:xfrm>
          <a:prstGeom prst="rect">
            <a:avLst/>
          </a:prstGeom>
        </p:spPr>
      </p:pic>
      <p:pic>
        <p:nvPicPr>
          <p:cNvPr id="127" name="Picture 1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1413" y="3969997"/>
            <a:ext cx="352152" cy="352152"/>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7355" y="4379571"/>
            <a:ext cx="352152" cy="352152"/>
          </a:xfrm>
          <a:prstGeom prst="rect">
            <a:avLst/>
          </a:prstGeom>
        </p:spPr>
      </p:pic>
      <p:pic>
        <p:nvPicPr>
          <p:cNvPr id="129" name="Picture 1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7355" y="4779620"/>
            <a:ext cx="352152" cy="352152"/>
          </a:xfrm>
          <a:prstGeom prst="rect">
            <a:avLst/>
          </a:prstGeom>
        </p:spPr>
      </p:pic>
      <p:sp>
        <p:nvSpPr>
          <p:cNvPr id="11" name="TextBox 10"/>
          <p:cNvSpPr txBox="1"/>
          <p:nvPr/>
        </p:nvSpPr>
        <p:spPr>
          <a:xfrm>
            <a:off x="6302615" y="3150757"/>
            <a:ext cx="1950484" cy="374461"/>
          </a:xfrm>
          <a:prstGeom prst="rect">
            <a:avLst/>
          </a:prstGeom>
          <a:noFill/>
        </p:spPr>
        <p:txBody>
          <a:bodyPr wrap="square" rtlCol="0">
            <a:spAutoFit/>
          </a:bodyPr>
          <a:lstStyle/>
          <a:p>
            <a:pPr>
              <a:lnSpc>
                <a:spcPts val="1100"/>
              </a:lnSpc>
            </a:pP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Audi R8</a:t>
            </a:r>
            <a:b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R12346</a:t>
            </a:r>
          </a:p>
        </p:txBody>
      </p:sp>
      <p:sp>
        <p:nvSpPr>
          <p:cNvPr id="130" name="TextBox 129"/>
          <p:cNvSpPr txBox="1"/>
          <p:nvPr/>
        </p:nvSpPr>
        <p:spPr>
          <a:xfrm>
            <a:off x="6283565" y="3560211"/>
            <a:ext cx="1950484" cy="374461"/>
          </a:xfrm>
          <a:prstGeom prst="rect">
            <a:avLst/>
          </a:prstGeom>
          <a:noFill/>
        </p:spPr>
        <p:txBody>
          <a:bodyPr wrap="square" rtlCol="0">
            <a:spAutoFit/>
          </a:bodyPr>
          <a:lstStyle/>
          <a:p>
            <a:pPr>
              <a:lnSpc>
                <a:spcPts val="1100"/>
              </a:lnSpc>
            </a:pP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Bugati Veyron</a:t>
            </a:r>
            <a:b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Y89009</a:t>
            </a:r>
          </a:p>
        </p:txBody>
      </p:sp>
      <p:sp>
        <p:nvSpPr>
          <p:cNvPr id="131" name="TextBox 130"/>
          <p:cNvSpPr txBox="1"/>
          <p:nvPr/>
        </p:nvSpPr>
        <p:spPr>
          <a:xfrm>
            <a:off x="6292851" y="3958395"/>
            <a:ext cx="1950484" cy="374461"/>
          </a:xfrm>
          <a:prstGeom prst="rect">
            <a:avLst/>
          </a:prstGeom>
          <a:noFill/>
        </p:spPr>
        <p:txBody>
          <a:bodyPr wrap="square" rtlCol="0">
            <a:spAutoFit/>
          </a:bodyPr>
          <a:lstStyle/>
          <a:p>
            <a:pPr>
              <a:lnSpc>
                <a:spcPts val="1100"/>
              </a:lnSpc>
            </a:pP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Jaguar F-Type</a:t>
            </a:r>
            <a:b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Y89009</a:t>
            </a:r>
          </a:p>
        </p:txBody>
      </p:sp>
      <p:sp>
        <p:nvSpPr>
          <p:cNvPr id="132" name="TextBox 131"/>
          <p:cNvSpPr txBox="1"/>
          <p:nvPr/>
        </p:nvSpPr>
        <p:spPr>
          <a:xfrm>
            <a:off x="6283565" y="4378493"/>
            <a:ext cx="1950484" cy="374461"/>
          </a:xfrm>
          <a:prstGeom prst="rect">
            <a:avLst/>
          </a:prstGeom>
          <a:noFill/>
        </p:spPr>
        <p:txBody>
          <a:bodyPr wrap="square" rtlCol="0">
            <a:spAutoFit/>
          </a:bodyPr>
          <a:lstStyle/>
          <a:p>
            <a:pPr>
              <a:lnSpc>
                <a:spcPts val="1100"/>
              </a:lnSpc>
            </a:pP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Mercedes SLS AMG</a:t>
            </a:r>
            <a:b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Y89009</a:t>
            </a:r>
          </a:p>
        </p:txBody>
      </p:sp>
      <p:sp>
        <p:nvSpPr>
          <p:cNvPr id="133" name="TextBox 132"/>
          <p:cNvSpPr txBox="1"/>
          <p:nvPr/>
        </p:nvSpPr>
        <p:spPr>
          <a:xfrm>
            <a:off x="6283565" y="4758165"/>
            <a:ext cx="1950484" cy="374461"/>
          </a:xfrm>
          <a:prstGeom prst="rect">
            <a:avLst/>
          </a:prstGeom>
          <a:noFill/>
        </p:spPr>
        <p:txBody>
          <a:bodyPr wrap="square" rtlCol="0">
            <a:spAutoFit/>
          </a:bodyPr>
          <a:lstStyle/>
          <a:p>
            <a:pPr>
              <a:lnSpc>
                <a:spcPts val="1100"/>
              </a:lnSpc>
            </a:pP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Maruti Wagor-R</a:t>
            </a:r>
            <a:b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C0A66C"/>
                </a:solidFill>
                <a:latin typeface="Open Sans" panose="020B0606030504020204" pitchFamily="34" charset="0"/>
                <a:ea typeface="Open Sans" panose="020B0606030504020204" pitchFamily="34" charset="0"/>
                <a:cs typeface="Open Sans" panose="020B0606030504020204" pitchFamily="34" charset="0"/>
              </a:rPr>
              <a:t>Y89009</a:t>
            </a:r>
          </a:p>
        </p:txBody>
      </p:sp>
      <p:sp>
        <p:nvSpPr>
          <p:cNvPr id="92" name="Rectangle 91"/>
          <p:cNvSpPr/>
          <p:nvPr/>
        </p:nvSpPr>
        <p:spPr>
          <a:xfrm>
            <a:off x="1074807" y="3868626"/>
            <a:ext cx="1436211" cy="553998"/>
          </a:xfrm>
          <a:prstGeom prst="rect">
            <a:avLst/>
          </a:prstGeom>
        </p:spPr>
        <p:txBody>
          <a:bodyPr wrap="square">
            <a:spAutoFit/>
          </a:bodyPr>
          <a:lstStyle/>
          <a:p>
            <a:pPr>
              <a:lnSpc>
                <a:spcPts val="1800"/>
              </a:lnSpc>
            </a:pPr>
            <a:r>
              <a:rPr lang="en-IN" sz="1600" dirty="0">
                <a:solidFill>
                  <a:schemeClr val="bg1"/>
                </a:solidFill>
                <a:latin typeface="Archivo Black" panose="020B0A03020202020B04" pitchFamily="34" charset="0"/>
              </a:rPr>
              <a:t>CARS: </a:t>
            </a:r>
            <a:r>
              <a:rPr lang="en-IN" sz="1600" dirty="0">
                <a:solidFill>
                  <a:srgbClr val="C0A66C"/>
                </a:solidFill>
                <a:latin typeface="Archivo Black" panose="020B0A03020202020B04" pitchFamily="34" charset="0"/>
              </a:rPr>
              <a:t/>
            </a:r>
            <a:br>
              <a:rPr lang="en-IN" sz="1600" dirty="0">
                <a:solidFill>
                  <a:srgbClr val="C0A66C"/>
                </a:solidFill>
                <a:latin typeface="Archivo Black" panose="020B0A03020202020B04" pitchFamily="34" charset="0"/>
              </a:rPr>
            </a:br>
            <a:r>
              <a:rPr lang="en-IN" sz="1600" dirty="0">
                <a:solidFill>
                  <a:srgbClr val="C0A66C"/>
                </a:solidFill>
                <a:latin typeface="Archivo Black" panose="020B0A03020202020B04" pitchFamily="34" charset="0"/>
              </a:rPr>
              <a:t>EXISTING</a:t>
            </a:r>
          </a:p>
        </p:txBody>
      </p:sp>
      <p:sp>
        <p:nvSpPr>
          <p:cNvPr id="101" name="Frame 100"/>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2" name="Group 71"/>
          <p:cNvGrpSpPr/>
          <p:nvPr/>
        </p:nvGrpSpPr>
        <p:grpSpPr>
          <a:xfrm>
            <a:off x="2511916" y="562576"/>
            <a:ext cx="2960746" cy="5730949"/>
            <a:chOff x="8522743" y="556090"/>
            <a:chExt cx="2960746" cy="5730949"/>
          </a:xfrm>
        </p:grpSpPr>
        <p:grpSp>
          <p:nvGrpSpPr>
            <p:cNvPr id="73" name="Group 72"/>
            <p:cNvGrpSpPr/>
            <p:nvPr/>
          </p:nvGrpSpPr>
          <p:grpSpPr>
            <a:xfrm>
              <a:off x="8522743" y="556090"/>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ounded Rectangle 81"/>
            <p:cNvSpPr/>
            <p:nvPr/>
          </p:nvSpPr>
          <p:spPr>
            <a:xfrm>
              <a:off x="8904839" y="3540148"/>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ADD NEW</a:t>
              </a:r>
            </a:p>
          </p:txBody>
        </p:sp>
        <p:sp>
          <p:nvSpPr>
            <p:cNvPr id="83" name="Rounded Rectangle 82"/>
            <p:cNvSpPr/>
            <p:nvPr/>
          </p:nvSpPr>
          <p:spPr>
            <a:xfrm>
              <a:off x="10051654" y="3540148"/>
              <a:ext cx="1044537" cy="79543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EXISTING</a:t>
              </a:r>
            </a:p>
          </p:txBody>
        </p:sp>
      </p:grpSp>
      <p:grpSp>
        <p:nvGrpSpPr>
          <p:cNvPr id="102" name="Group 101"/>
          <p:cNvGrpSpPr/>
          <p:nvPr/>
        </p:nvGrpSpPr>
        <p:grpSpPr>
          <a:xfrm>
            <a:off x="9533957" y="1325349"/>
            <a:ext cx="1568022" cy="764118"/>
            <a:chOff x="9576484" y="1314716"/>
            <a:chExt cx="1568022" cy="764118"/>
          </a:xfrm>
        </p:grpSpPr>
        <p:grpSp>
          <p:nvGrpSpPr>
            <p:cNvPr id="103" name="Group 102"/>
            <p:cNvGrpSpPr/>
            <p:nvPr/>
          </p:nvGrpSpPr>
          <p:grpSpPr>
            <a:xfrm>
              <a:off x="9576484" y="1314716"/>
              <a:ext cx="701084" cy="701084"/>
              <a:chOff x="5167427" y="4401879"/>
              <a:chExt cx="1169581" cy="1169581"/>
            </a:xfrm>
          </p:grpSpPr>
          <p:pic>
            <p:nvPicPr>
              <p:cNvPr id="105" name="Picture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06" name="Frame 10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4" name="Rectangle 10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107" name="Group 106"/>
          <p:cNvGrpSpPr/>
          <p:nvPr/>
        </p:nvGrpSpPr>
        <p:grpSpPr>
          <a:xfrm>
            <a:off x="6400356" y="1320558"/>
            <a:ext cx="1568022" cy="764118"/>
            <a:chOff x="9576484" y="1314716"/>
            <a:chExt cx="1568022" cy="764118"/>
          </a:xfrm>
        </p:grpSpPr>
        <p:grpSp>
          <p:nvGrpSpPr>
            <p:cNvPr id="108" name="Group 107"/>
            <p:cNvGrpSpPr/>
            <p:nvPr/>
          </p:nvGrpSpPr>
          <p:grpSpPr>
            <a:xfrm>
              <a:off x="9576484" y="1314716"/>
              <a:ext cx="701084" cy="701084"/>
              <a:chOff x="5167427" y="4401879"/>
              <a:chExt cx="1169581" cy="1169581"/>
            </a:xfrm>
          </p:grpSpPr>
          <p:pic>
            <p:nvPicPr>
              <p:cNvPr id="110" name="Picture 1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11" name="Frame 11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9" name="Rectangle 108"/>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113" name="Group 112"/>
          <p:cNvGrpSpPr/>
          <p:nvPr/>
        </p:nvGrpSpPr>
        <p:grpSpPr>
          <a:xfrm>
            <a:off x="3258538" y="1311928"/>
            <a:ext cx="1568022" cy="764118"/>
            <a:chOff x="9576484" y="1314716"/>
            <a:chExt cx="1568022" cy="764118"/>
          </a:xfrm>
        </p:grpSpPr>
        <p:grpSp>
          <p:nvGrpSpPr>
            <p:cNvPr id="114" name="Group 113"/>
            <p:cNvGrpSpPr/>
            <p:nvPr/>
          </p:nvGrpSpPr>
          <p:grpSpPr>
            <a:xfrm>
              <a:off x="9576484" y="1314716"/>
              <a:ext cx="701084" cy="701084"/>
              <a:chOff x="5167427" y="4401879"/>
              <a:chExt cx="1169581" cy="1169581"/>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17" name="Frame 116"/>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5" name="Rectangle 114"/>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134" name="Chevron 133"/>
          <p:cNvSpPr/>
          <p:nvPr/>
        </p:nvSpPr>
        <p:spPr>
          <a:xfrm>
            <a:off x="8575485"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Chevron 134"/>
          <p:cNvSpPr/>
          <p:nvPr/>
        </p:nvSpPr>
        <p:spPr>
          <a:xfrm>
            <a:off x="5444101"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4" name="Picture 73">
            <a:extLst>
              <a:ext uri="{FF2B5EF4-FFF2-40B4-BE49-F238E27FC236}">
                <a16:creationId xmlns:a16="http://schemas.microsoft.com/office/drawing/2014/main" xmlns="" id="{9E6F73EE-86E1-44E4-BC3C-BD7D031C8761}"/>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281573" y="4114414"/>
            <a:ext cx="597707" cy="597707"/>
          </a:xfrm>
          <a:prstGeom prst="rect">
            <a:avLst/>
          </a:prstGeom>
        </p:spPr>
      </p:pic>
      <p:sp>
        <p:nvSpPr>
          <p:cNvPr id="77" name="Rounded Rectangle 89">
            <a:extLst>
              <a:ext uri="{FF2B5EF4-FFF2-40B4-BE49-F238E27FC236}">
                <a16:creationId xmlns:a16="http://schemas.microsoft.com/office/drawing/2014/main" xmlns="" id="{BDF25B2F-2D44-4FA2-B9F6-EAD86B5631DD}"/>
              </a:ext>
            </a:extLst>
          </p:cNvPr>
          <p:cNvSpPr/>
          <p:nvPr/>
        </p:nvSpPr>
        <p:spPr>
          <a:xfrm>
            <a:off x="3537315" y="5261037"/>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pic>
        <p:nvPicPr>
          <p:cNvPr id="78" name="Picture 77">
            <a:extLst>
              <a:ext uri="{FF2B5EF4-FFF2-40B4-BE49-F238E27FC236}">
                <a16:creationId xmlns:a16="http://schemas.microsoft.com/office/drawing/2014/main" xmlns="" id="{BADC39AA-C251-4D54-AC6D-C56FBCD97A70}"/>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794842" y="3193094"/>
            <a:ext cx="597707" cy="597707"/>
          </a:xfrm>
          <a:prstGeom prst="rect">
            <a:avLst/>
          </a:prstGeom>
        </p:spPr>
      </p:pic>
    </p:spTree>
    <p:extLst>
      <p:ext uri="{BB962C8B-B14F-4D97-AF65-F5344CB8AC3E}">
        <p14:creationId xmlns:p14="http://schemas.microsoft.com/office/powerpoint/2010/main" val="106471905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8753554"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Rounded Rectangle 104"/>
          <p:cNvSpPr/>
          <p:nvPr/>
        </p:nvSpPr>
        <p:spPr>
          <a:xfrm>
            <a:off x="9134730" y="2107970"/>
            <a:ext cx="2201645" cy="232100"/>
          </a:xfrm>
          <a:prstGeom prst="roundRect">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Reg. No.</a:t>
            </a:r>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3124" y="4205612"/>
            <a:ext cx="2495759" cy="1397524"/>
          </a:xfrm>
          <a:prstGeom prst="rect">
            <a:avLst/>
          </a:prstGeom>
        </p:spPr>
      </p:pic>
      <p:sp>
        <p:nvSpPr>
          <p:cNvPr id="106" name="Rounded Rectangle 105"/>
          <p:cNvSpPr/>
          <p:nvPr/>
        </p:nvSpPr>
        <p:spPr>
          <a:xfrm>
            <a:off x="9138450" y="2394280"/>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Car Model</a:t>
            </a:r>
          </a:p>
        </p:txBody>
      </p:sp>
      <p:sp>
        <p:nvSpPr>
          <p:cNvPr id="107" name="Rounded Rectangle 106"/>
          <p:cNvSpPr/>
          <p:nvPr/>
        </p:nvSpPr>
        <p:spPr>
          <a:xfrm>
            <a:off x="9142622" y="2677811"/>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Car Color</a:t>
            </a:r>
          </a:p>
        </p:txBody>
      </p:sp>
      <p:sp>
        <p:nvSpPr>
          <p:cNvPr id="108" name="Rounded Rectangle 107"/>
          <p:cNvSpPr/>
          <p:nvPr/>
        </p:nvSpPr>
        <p:spPr>
          <a:xfrm>
            <a:off x="9146342" y="2954596"/>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Emirates</a:t>
            </a:r>
          </a:p>
        </p:txBody>
      </p:sp>
      <p:sp>
        <p:nvSpPr>
          <p:cNvPr id="109" name="Rounded Rectangle 108"/>
          <p:cNvSpPr/>
          <p:nvPr/>
        </p:nvSpPr>
        <p:spPr>
          <a:xfrm>
            <a:off x="9146750" y="3503167"/>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Plate No.</a:t>
            </a:r>
          </a:p>
        </p:txBody>
      </p:sp>
      <p:sp>
        <p:nvSpPr>
          <p:cNvPr id="14" name="Isosceles Triangle 13"/>
          <p:cNvSpPr/>
          <p:nvPr/>
        </p:nvSpPr>
        <p:spPr>
          <a:xfrm flipV="1">
            <a:off x="11109474" y="3012137"/>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p:cNvSpPr/>
          <p:nvPr/>
        </p:nvSpPr>
        <p:spPr>
          <a:xfrm>
            <a:off x="10413658" y="3825389"/>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sp>
        <p:nvSpPr>
          <p:cNvPr id="111" name="Rounded Rectangle 110"/>
          <p:cNvSpPr/>
          <p:nvPr/>
        </p:nvSpPr>
        <p:spPr>
          <a:xfrm>
            <a:off x="9158180" y="3821519"/>
            <a:ext cx="898521" cy="23210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nvGrpSpPr>
          <p:cNvPr id="59" name="Group 58"/>
          <p:cNvGrpSpPr/>
          <p:nvPr/>
        </p:nvGrpSpPr>
        <p:grpSpPr>
          <a:xfrm>
            <a:off x="5610495" y="562577"/>
            <a:ext cx="2960746" cy="5730949"/>
            <a:chOff x="5440507" y="477239"/>
            <a:chExt cx="2960746" cy="5730949"/>
          </a:xfrm>
        </p:grpSpPr>
        <p:grpSp>
          <p:nvGrpSpPr>
            <p:cNvPr id="61" name="Group 60"/>
            <p:cNvGrpSpPr/>
            <p:nvPr/>
          </p:nvGrpSpPr>
          <p:grpSpPr>
            <a:xfrm>
              <a:off x="5440507" y="477239"/>
              <a:ext cx="2960746" cy="5730949"/>
              <a:chOff x="8522743" y="556090"/>
              <a:chExt cx="2960746" cy="5730949"/>
            </a:xfrm>
          </p:grpSpPr>
          <p:grpSp>
            <p:nvGrpSpPr>
              <p:cNvPr id="64" name="Group 63"/>
              <p:cNvGrpSpPr/>
              <p:nvPr/>
            </p:nvGrpSpPr>
            <p:grpSpPr>
              <a:xfrm>
                <a:off x="8522743" y="556090"/>
                <a:ext cx="2960746" cy="5730949"/>
                <a:chOff x="8522743" y="556090"/>
                <a:chExt cx="2960746" cy="5730949"/>
              </a:xfrm>
            </p:grpSpPr>
            <p:grpSp>
              <p:nvGrpSpPr>
                <p:cNvPr id="80" name="Group 79"/>
                <p:cNvGrpSpPr/>
                <p:nvPr/>
              </p:nvGrpSpPr>
              <p:grpSpPr>
                <a:xfrm>
                  <a:off x="8522743" y="556090"/>
                  <a:ext cx="2960746" cy="5730949"/>
                  <a:chOff x="8522743" y="556090"/>
                  <a:chExt cx="2960746" cy="5730949"/>
                </a:xfrm>
              </p:grpSpPr>
              <p:pic>
                <p:nvPicPr>
                  <p:cNvPr id="90" name="Picture 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1" name="Picture 90"/>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81" name="Rectangle 80"/>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8923889"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EDIT</a:t>
                </a:r>
              </a:p>
            </p:txBody>
          </p:sp>
          <p:sp>
            <p:nvSpPr>
              <p:cNvPr id="69" name="Rounded Rectangle 68"/>
              <p:cNvSpPr/>
              <p:nvPr/>
            </p:nvSpPr>
            <p:spPr>
              <a:xfrm>
                <a:off x="10070704" y="3540148"/>
                <a:ext cx="1044537" cy="795439"/>
              </a:xfrm>
              <a:prstGeom prst="roundRect">
                <a:avLst/>
              </a:prstGeom>
              <a:solidFill>
                <a:srgbClr val="D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DELETE</a:t>
                </a:r>
              </a:p>
            </p:txBody>
          </p:sp>
        </p:grpSp>
        <p:sp>
          <p:nvSpPr>
            <p:cNvPr id="62" name="Rectangle 61"/>
            <p:cNvSpPr/>
            <p:nvPr/>
          </p:nvSpPr>
          <p:spPr>
            <a:xfrm>
              <a:off x="5740233" y="2526772"/>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Vehicle </a:t>
              </a:r>
            </a:p>
          </p:txBody>
        </p:sp>
        <p:sp>
          <p:nvSpPr>
            <p:cNvPr id="63" name="Rounded Rectangle 62"/>
            <p:cNvSpPr/>
            <p:nvPr/>
          </p:nvSpPr>
          <p:spPr>
            <a:xfrm>
              <a:off x="6450873" y="515481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pic>
        <p:nvPicPr>
          <p:cNvPr id="92" name="Picture 9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936202" y="4088309"/>
            <a:ext cx="597707" cy="597707"/>
          </a:xfrm>
          <a:prstGeom prst="rect">
            <a:avLst/>
          </a:prstGeom>
        </p:spPr>
      </p:pic>
      <p:sp>
        <p:nvSpPr>
          <p:cNvPr id="43" name="Rectangle 42"/>
          <p:cNvSpPr/>
          <p:nvPr/>
        </p:nvSpPr>
        <p:spPr>
          <a:xfrm>
            <a:off x="1097436" y="3854458"/>
            <a:ext cx="2098544" cy="553998"/>
          </a:xfrm>
          <a:prstGeom prst="rect">
            <a:avLst/>
          </a:prstGeom>
        </p:spPr>
        <p:txBody>
          <a:bodyPr wrap="square">
            <a:spAutoFit/>
          </a:bodyPr>
          <a:lstStyle/>
          <a:p>
            <a:pPr>
              <a:lnSpc>
                <a:spcPts val="1800"/>
              </a:lnSpc>
            </a:pPr>
            <a:r>
              <a:rPr lang="en-IN" sz="1600" dirty="0">
                <a:solidFill>
                  <a:schemeClr val="bg1"/>
                </a:solidFill>
                <a:latin typeface="Archivo Black" panose="020B0A03020202020B04" pitchFamily="34" charset="0"/>
              </a:rPr>
              <a:t>CARS: </a:t>
            </a:r>
            <a:r>
              <a:rPr lang="en-IN" sz="1600" dirty="0">
                <a:solidFill>
                  <a:srgbClr val="C0A66C"/>
                </a:solidFill>
                <a:latin typeface="Archivo Black" panose="020B0A03020202020B04" pitchFamily="34" charset="0"/>
              </a:rPr>
              <a:t/>
            </a:r>
            <a:br>
              <a:rPr lang="en-IN" sz="1600" dirty="0">
                <a:solidFill>
                  <a:srgbClr val="C0A66C"/>
                </a:solidFill>
                <a:latin typeface="Archivo Black" panose="020B0A03020202020B04" pitchFamily="34" charset="0"/>
              </a:rPr>
            </a:br>
            <a:r>
              <a:rPr lang="en-IN" sz="1600" dirty="0">
                <a:solidFill>
                  <a:srgbClr val="C0A66C"/>
                </a:solidFill>
                <a:latin typeface="Archivo Black" panose="020B0A03020202020B04" pitchFamily="34" charset="0"/>
              </a:rPr>
              <a:t>EDIT DETAILS</a:t>
            </a:r>
          </a:p>
        </p:txBody>
      </p:sp>
      <p:sp>
        <p:nvSpPr>
          <p:cNvPr id="45" name="Frame 44"/>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6" name="Group 45"/>
          <p:cNvGrpSpPr/>
          <p:nvPr/>
        </p:nvGrpSpPr>
        <p:grpSpPr>
          <a:xfrm>
            <a:off x="9480792" y="1314716"/>
            <a:ext cx="1568022" cy="764118"/>
            <a:chOff x="9576484" y="1314716"/>
            <a:chExt cx="1568022" cy="764118"/>
          </a:xfrm>
        </p:grpSpPr>
        <p:grpSp>
          <p:nvGrpSpPr>
            <p:cNvPr id="47" name="Group 46"/>
            <p:cNvGrpSpPr/>
            <p:nvPr/>
          </p:nvGrpSpPr>
          <p:grpSpPr>
            <a:xfrm>
              <a:off x="9576484" y="1314716"/>
              <a:ext cx="701084" cy="701084"/>
              <a:chOff x="5167427" y="4401879"/>
              <a:chExt cx="1169581" cy="1169581"/>
            </a:xfrm>
          </p:grpSpPr>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0" name="Frame 49"/>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Rectangle 47"/>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51" name="Group 50"/>
          <p:cNvGrpSpPr/>
          <p:nvPr/>
        </p:nvGrpSpPr>
        <p:grpSpPr>
          <a:xfrm>
            <a:off x="6366145" y="1308410"/>
            <a:ext cx="1568022" cy="764118"/>
            <a:chOff x="9576484" y="1314716"/>
            <a:chExt cx="1568022" cy="764118"/>
          </a:xfrm>
        </p:grpSpPr>
        <p:grpSp>
          <p:nvGrpSpPr>
            <p:cNvPr id="52" name="Group 51"/>
            <p:cNvGrpSpPr/>
            <p:nvPr/>
          </p:nvGrpSpPr>
          <p:grpSpPr>
            <a:xfrm>
              <a:off x="9576484" y="1314716"/>
              <a:ext cx="701084" cy="701084"/>
              <a:chOff x="5167427" y="4401879"/>
              <a:chExt cx="1169581" cy="1169581"/>
            </a:xfrm>
          </p:grpSpPr>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5" name="Frame 54"/>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3" name="Rectangle 52"/>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56" name="Chevron 55"/>
          <p:cNvSpPr/>
          <p:nvPr/>
        </p:nvSpPr>
        <p:spPr>
          <a:xfrm>
            <a:off x="856685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Rounded Rectangle 108">
            <a:extLst>
              <a:ext uri="{FF2B5EF4-FFF2-40B4-BE49-F238E27FC236}">
                <a16:creationId xmlns:a16="http://schemas.microsoft.com/office/drawing/2014/main" xmlns="" id="{E5411C2D-2F41-4BC5-8437-9E9C0CC97BBF}"/>
              </a:ext>
            </a:extLst>
          </p:cNvPr>
          <p:cNvSpPr/>
          <p:nvPr/>
        </p:nvSpPr>
        <p:spPr>
          <a:xfrm>
            <a:off x="9143853" y="3227776"/>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Code</a:t>
            </a:r>
          </a:p>
        </p:txBody>
      </p:sp>
      <p:sp>
        <p:nvSpPr>
          <p:cNvPr id="57" name="Isosceles Triangle 56">
            <a:extLst>
              <a:ext uri="{FF2B5EF4-FFF2-40B4-BE49-F238E27FC236}">
                <a16:creationId xmlns:a16="http://schemas.microsoft.com/office/drawing/2014/main" xmlns="" id="{04353423-93D6-4AC3-8739-302F5FA1CD26}"/>
              </a:ext>
            </a:extLst>
          </p:cNvPr>
          <p:cNvSpPr/>
          <p:nvPr/>
        </p:nvSpPr>
        <p:spPr>
          <a:xfrm flipV="1">
            <a:off x="11114866" y="330402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295609"/>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5610495" y="562577"/>
            <a:ext cx="2960746" cy="5730949"/>
            <a:chOff x="5440507" y="477239"/>
            <a:chExt cx="2960746" cy="5730949"/>
          </a:xfrm>
        </p:grpSpPr>
        <p:grpSp>
          <p:nvGrpSpPr>
            <p:cNvPr id="61" name="Group 60"/>
            <p:cNvGrpSpPr/>
            <p:nvPr/>
          </p:nvGrpSpPr>
          <p:grpSpPr>
            <a:xfrm>
              <a:off x="5440507" y="477239"/>
              <a:ext cx="2960746" cy="5730949"/>
              <a:chOff x="8522743" y="556090"/>
              <a:chExt cx="2960746" cy="5730949"/>
            </a:xfrm>
          </p:grpSpPr>
          <p:grpSp>
            <p:nvGrpSpPr>
              <p:cNvPr id="64" name="Group 63"/>
              <p:cNvGrpSpPr/>
              <p:nvPr/>
            </p:nvGrpSpPr>
            <p:grpSpPr>
              <a:xfrm>
                <a:off x="8522743" y="556090"/>
                <a:ext cx="2960746" cy="5730949"/>
                <a:chOff x="8522743" y="556090"/>
                <a:chExt cx="2960746" cy="5730949"/>
              </a:xfrm>
            </p:grpSpPr>
            <p:grpSp>
              <p:nvGrpSpPr>
                <p:cNvPr id="80" name="Group 79"/>
                <p:cNvGrpSpPr/>
                <p:nvPr/>
              </p:nvGrpSpPr>
              <p:grpSpPr>
                <a:xfrm>
                  <a:off x="8522743" y="556090"/>
                  <a:ext cx="2960746" cy="5730949"/>
                  <a:chOff x="8522743" y="556090"/>
                  <a:chExt cx="2960746" cy="5730949"/>
                </a:xfrm>
              </p:grpSpPr>
              <p:pic>
                <p:nvPicPr>
                  <p:cNvPr id="90" name="Picture 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1" name="Picture 90"/>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81" name="Rectangle 80"/>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ounded Rectangle 67"/>
              <p:cNvSpPr/>
              <p:nvPr/>
            </p:nvSpPr>
            <p:spPr>
              <a:xfrm>
                <a:off x="8923889"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EDIT</a:t>
                </a:r>
              </a:p>
            </p:txBody>
          </p:sp>
          <p:sp>
            <p:nvSpPr>
              <p:cNvPr id="69" name="Rounded Rectangle 68"/>
              <p:cNvSpPr/>
              <p:nvPr/>
            </p:nvSpPr>
            <p:spPr>
              <a:xfrm>
                <a:off x="10070704" y="3540148"/>
                <a:ext cx="1044537" cy="795439"/>
              </a:xfrm>
              <a:prstGeom prst="roundRect">
                <a:avLst/>
              </a:prstGeom>
              <a:solidFill>
                <a:srgbClr val="D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DELETE</a:t>
                </a:r>
              </a:p>
            </p:txBody>
          </p:sp>
        </p:grpSp>
        <p:sp>
          <p:nvSpPr>
            <p:cNvPr id="62" name="Rectangle 61"/>
            <p:cNvSpPr/>
            <p:nvPr/>
          </p:nvSpPr>
          <p:spPr>
            <a:xfrm>
              <a:off x="5740233" y="2526772"/>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Vehicle </a:t>
              </a:r>
            </a:p>
          </p:txBody>
        </p:sp>
        <p:sp>
          <p:nvSpPr>
            <p:cNvPr id="63" name="Rounded Rectangle 62"/>
            <p:cNvSpPr/>
            <p:nvPr/>
          </p:nvSpPr>
          <p:spPr>
            <a:xfrm>
              <a:off x="6450873" y="515481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pic>
        <p:nvPicPr>
          <p:cNvPr id="92" name="Picture 9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063881" y="4043221"/>
            <a:ext cx="597707" cy="597707"/>
          </a:xfrm>
          <a:prstGeom prst="rect">
            <a:avLst/>
          </a:prstGeom>
        </p:spPr>
      </p:pic>
      <p:grpSp>
        <p:nvGrpSpPr>
          <p:cNvPr id="42" name="Group 41"/>
          <p:cNvGrpSpPr/>
          <p:nvPr/>
        </p:nvGrpSpPr>
        <p:grpSpPr>
          <a:xfrm>
            <a:off x="8763000" y="585961"/>
            <a:ext cx="2960746" cy="5730949"/>
            <a:chOff x="5440507" y="477239"/>
            <a:chExt cx="2960746" cy="5730949"/>
          </a:xfrm>
        </p:grpSpPr>
        <p:grpSp>
          <p:nvGrpSpPr>
            <p:cNvPr id="43" name="Group 42"/>
            <p:cNvGrpSpPr/>
            <p:nvPr/>
          </p:nvGrpSpPr>
          <p:grpSpPr>
            <a:xfrm>
              <a:off x="5440507" y="477239"/>
              <a:ext cx="2960746" cy="5730949"/>
              <a:chOff x="8522743" y="556090"/>
              <a:chExt cx="2960746" cy="5730949"/>
            </a:xfrm>
          </p:grpSpPr>
          <p:grpSp>
            <p:nvGrpSpPr>
              <p:cNvPr id="46" name="Group 45"/>
              <p:cNvGrpSpPr/>
              <p:nvPr/>
            </p:nvGrpSpPr>
            <p:grpSpPr>
              <a:xfrm>
                <a:off x="8522743" y="556090"/>
                <a:ext cx="2960746" cy="5730949"/>
                <a:chOff x="8522743" y="556090"/>
                <a:chExt cx="2960746" cy="5730949"/>
              </a:xfrm>
            </p:grpSpPr>
            <p:grpSp>
              <p:nvGrpSpPr>
                <p:cNvPr id="53" name="Group 52"/>
                <p:cNvGrpSpPr/>
                <p:nvPr/>
              </p:nvGrpSpPr>
              <p:grpSpPr>
                <a:xfrm>
                  <a:off x="8522743" y="556090"/>
                  <a:ext cx="2960746" cy="5730949"/>
                  <a:chOff x="8522743" y="556090"/>
                  <a:chExt cx="2960746" cy="5730949"/>
                </a:xfrm>
              </p:grpSpPr>
              <p:pic>
                <p:nvPicPr>
                  <p:cNvPr id="55" name="Picture 5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56" name="Picture 55"/>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54" name="Rectangle 53"/>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ounded Rectangle 48"/>
              <p:cNvSpPr/>
              <p:nvPr/>
            </p:nvSpPr>
            <p:spPr>
              <a:xfrm>
                <a:off x="8923889" y="3540148"/>
                <a:ext cx="1044537" cy="79543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DELETE</a:t>
                </a:r>
                <a:br>
                  <a:rPr lang="en-US" sz="1400" dirty="0">
                    <a:latin typeface="Tw Cen MT Condensed" panose="020B0606020104020203" pitchFamily="34" charset="0"/>
                  </a:rPr>
                </a:br>
                <a:r>
                  <a:rPr lang="en-US" sz="1400" dirty="0">
                    <a:latin typeface="Tw Cen MT Condensed" panose="020B0606020104020203" pitchFamily="34" charset="0"/>
                  </a:rPr>
                  <a:t>VEHICLE</a:t>
                </a:r>
              </a:p>
            </p:txBody>
          </p:sp>
          <p:sp>
            <p:nvSpPr>
              <p:cNvPr id="50" name="Rounded Rectangle 49"/>
              <p:cNvSpPr/>
              <p:nvPr/>
            </p:nvSpPr>
            <p:spPr>
              <a:xfrm>
                <a:off x="10070704"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CANCEL</a:t>
                </a:r>
              </a:p>
            </p:txBody>
          </p:sp>
        </p:grpSp>
        <p:sp>
          <p:nvSpPr>
            <p:cNvPr id="44" name="Rectangle 43"/>
            <p:cNvSpPr/>
            <p:nvPr/>
          </p:nvSpPr>
          <p:spPr>
            <a:xfrm>
              <a:off x="5740233" y="2526772"/>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Vehicle </a:t>
              </a:r>
            </a:p>
          </p:txBody>
        </p:sp>
        <p:sp>
          <p:nvSpPr>
            <p:cNvPr id="45" name="Rounded Rectangle 44"/>
            <p:cNvSpPr/>
            <p:nvPr/>
          </p:nvSpPr>
          <p:spPr>
            <a:xfrm>
              <a:off x="6450873" y="515481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grpSp>
      <p:sp>
        <p:nvSpPr>
          <p:cNvPr id="40" name="Rectangle 39"/>
          <p:cNvSpPr/>
          <p:nvPr/>
        </p:nvSpPr>
        <p:spPr>
          <a:xfrm>
            <a:off x="1079931" y="3888461"/>
            <a:ext cx="2524213" cy="553998"/>
          </a:xfrm>
          <a:prstGeom prst="rect">
            <a:avLst/>
          </a:prstGeom>
        </p:spPr>
        <p:txBody>
          <a:bodyPr wrap="square">
            <a:spAutoFit/>
          </a:bodyPr>
          <a:lstStyle/>
          <a:p>
            <a:pPr>
              <a:lnSpc>
                <a:spcPts val="1800"/>
              </a:lnSpc>
            </a:pPr>
            <a:r>
              <a:rPr lang="en-IN" sz="1400" dirty="0">
                <a:solidFill>
                  <a:schemeClr val="bg1"/>
                </a:solidFill>
                <a:latin typeface="Archivo Black" panose="020B0A03020202020B04" pitchFamily="34" charset="0"/>
              </a:rPr>
              <a:t>CARS: </a:t>
            </a:r>
            <a:r>
              <a:rPr lang="en-IN" sz="1400" dirty="0">
                <a:solidFill>
                  <a:srgbClr val="C0A66C"/>
                </a:solidFill>
                <a:latin typeface="Archivo Black" panose="020B0A03020202020B04" pitchFamily="34" charset="0"/>
              </a:rPr>
              <a:t/>
            </a:r>
            <a:br>
              <a:rPr lang="en-IN" sz="1400" dirty="0">
                <a:solidFill>
                  <a:srgbClr val="C0A66C"/>
                </a:solidFill>
                <a:latin typeface="Archivo Black" panose="020B0A03020202020B04" pitchFamily="34" charset="0"/>
              </a:rPr>
            </a:br>
            <a:r>
              <a:rPr lang="en-IN" sz="1400" dirty="0">
                <a:solidFill>
                  <a:srgbClr val="C0A66C"/>
                </a:solidFill>
                <a:latin typeface="Archivo Black" panose="020B0A03020202020B04" pitchFamily="34" charset="0"/>
              </a:rPr>
              <a:t>DELETE DETAILS</a:t>
            </a:r>
          </a:p>
        </p:txBody>
      </p:sp>
      <p:sp>
        <p:nvSpPr>
          <p:cNvPr id="57" name="Frame 56"/>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p:cNvGrpSpPr/>
          <p:nvPr/>
        </p:nvGrpSpPr>
        <p:grpSpPr>
          <a:xfrm>
            <a:off x="9459525" y="1325349"/>
            <a:ext cx="1568022" cy="764118"/>
            <a:chOff x="9576484" y="1314716"/>
            <a:chExt cx="1568022" cy="764118"/>
          </a:xfrm>
        </p:grpSpPr>
        <p:grpSp>
          <p:nvGrpSpPr>
            <p:cNvPr id="60" name="Group 59"/>
            <p:cNvGrpSpPr/>
            <p:nvPr/>
          </p:nvGrpSpPr>
          <p:grpSpPr>
            <a:xfrm>
              <a:off x="9576484" y="1314716"/>
              <a:ext cx="701084" cy="701084"/>
              <a:chOff x="5167427" y="4401879"/>
              <a:chExt cx="1169581" cy="1169581"/>
            </a:xfrm>
          </p:grpSpPr>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3" name="Frame 72"/>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Rectangle 64"/>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74" name="Group 73"/>
          <p:cNvGrpSpPr/>
          <p:nvPr/>
        </p:nvGrpSpPr>
        <p:grpSpPr>
          <a:xfrm>
            <a:off x="6397634" y="1304091"/>
            <a:ext cx="1568022" cy="764118"/>
            <a:chOff x="9576484" y="1314716"/>
            <a:chExt cx="1568022" cy="764118"/>
          </a:xfrm>
        </p:grpSpPr>
        <p:grpSp>
          <p:nvGrpSpPr>
            <p:cNvPr id="75" name="Group 74"/>
            <p:cNvGrpSpPr/>
            <p:nvPr/>
          </p:nvGrpSpPr>
          <p:grpSpPr>
            <a:xfrm>
              <a:off x="9576484" y="1314716"/>
              <a:ext cx="701084" cy="701084"/>
              <a:chOff x="5167427" y="4401879"/>
              <a:chExt cx="1169581" cy="1169581"/>
            </a:xfrm>
          </p:grpSpPr>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8" name="Frame 77"/>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6" name="Rectangle 75"/>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79" name="Chevron 78"/>
          <p:cNvSpPr/>
          <p:nvPr/>
        </p:nvSpPr>
        <p:spPr>
          <a:xfrm>
            <a:off x="856685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8632499"/>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8891573"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5820650" y="562576"/>
            <a:ext cx="2960746" cy="5730949"/>
            <a:chOff x="8522743" y="556090"/>
            <a:chExt cx="2960746" cy="5730949"/>
          </a:xfrm>
        </p:grpSpPr>
        <p:grpSp>
          <p:nvGrpSpPr>
            <p:cNvPr id="73" name="Group 72"/>
            <p:cNvGrpSpPr/>
            <p:nvPr/>
          </p:nvGrpSpPr>
          <p:grpSpPr>
            <a:xfrm>
              <a:off x="8522743" y="556090"/>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Rounded Rectangle 81"/>
            <p:cNvSpPr/>
            <p:nvPr/>
          </p:nvSpPr>
          <p:spPr>
            <a:xfrm>
              <a:off x="8936291" y="3540148"/>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GENERATE </a:t>
              </a:r>
            </a:p>
            <a:p>
              <a:pPr algn="ctr">
                <a:lnSpc>
                  <a:spcPts val="1300"/>
                </a:lnSpc>
              </a:pPr>
              <a:r>
                <a:rPr lang="en-US" sz="1400" dirty="0">
                  <a:latin typeface="Tw Cen MT Condensed" panose="020B0606020104020203" pitchFamily="34" charset="0"/>
                </a:rPr>
                <a:t>QR CODE</a:t>
              </a:r>
            </a:p>
          </p:txBody>
        </p:sp>
        <p:sp>
          <p:nvSpPr>
            <p:cNvPr id="83" name="Rounded Rectangle 82"/>
            <p:cNvSpPr/>
            <p:nvPr/>
          </p:nvSpPr>
          <p:spPr>
            <a:xfrm>
              <a:off x="10083106" y="3540148"/>
              <a:ext cx="1044537" cy="79543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RETRIEVE CAR</a:t>
              </a:r>
            </a:p>
          </p:txBody>
        </p:sp>
      </p:grpSp>
      <p:sp>
        <p:nvSpPr>
          <p:cNvPr id="99" name="Rectangle 98"/>
          <p:cNvSpPr/>
          <p:nvPr/>
        </p:nvSpPr>
        <p:spPr>
          <a:xfrm>
            <a:off x="6153791" y="2794616"/>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Quick Request</a:t>
            </a: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109"/>
          <p:cNvSpPr/>
          <p:nvPr/>
        </p:nvSpPr>
        <p:spPr>
          <a:xfrm>
            <a:off x="9906523" y="5144700"/>
            <a:ext cx="986500" cy="359239"/>
          </a:xfrm>
          <a:prstGeom prst="round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Retrieve Car</a:t>
            </a:r>
          </a:p>
        </p:txBody>
      </p:sp>
      <p:sp>
        <p:nvSpPr>
          <p:cNvPr id="112" name="Rounded Rectangle 111"/>
          <p:cNvSpPr/>
          <p:nvPr/>
        </p:nvSpPr>
        <p:spPr>
          <a:xfrm>
            <a:off x="6798685" y="5273575"/>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61" name="Rounded Rectangle 60"/>
          <p:cNvSpPr/>
          <p:nvPr/>
        </p:nvSpPr>
        <p:spPr>
          <a:xfrm>
            <a:off x="9208096" y="3527155"/>
            <a:ext cx="2303900" cy="795439"/>
          </a:xfrm>
          <a:prstGeom prst="round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w Cen MT Condensed" panose="020B0606020104020203" pitchFamily="34" charset="0"/>
            </a:endParaRPr>
          </a:p>
        </p:txBody>
      </p:sp>
      <p:sp>
        <p:nvSpPr>
          <p:cNvPr id="62" name="Rectangle 61"/>
          <p:cNvSpPr/>
          <p:nvPr/>
        </p:nvSpPr>
        <p:spPr>
          <a:xfrm>
            <a:off x="9564768" y="3672662"/>
            <a:ext cx="1559400" cy="534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600" dirty="0">
                <a:solidFill>
                  <a:schemeClr val="bg1"/>
                </a:solidFill>
                <a:latin typeface="Tw Cen MT Condensed" panose="020B0606020104020203" pitchFamily="34" charset="0"/>
              </a:rPr>
              <a:t>Ticket No: 19754</a:t>
            </a:r>
          </a:p>
          <a:p>
            <a:pPr algn="ctr">
              <a:lnSpc>
                <a:spcPts val="1400"/>
              </a:lnSpc>
            </a:pPr>
            <a:r>
              <a:rPr lang="en-US" sz="1600" dirty="0">
                <a:solidFill>
                  <a:schemeClr val="bg1"/>
                </a:solidFill>
                <a:latin typeface="Tw Cen MT Condensed" panose="020B0606020104020203" pitchFamily="34" charset="0"/>
              </a:rPr>
              <a:t>Date: 22 Mar 2015</a:t>
            </a:r>
          </a:p>
          <a:p>
            <a:pPr algn="ctr">
              <a:lnSpc>
                <a:spcPts val="1400"/>
              </a:lnSpc>
            </a:pPr>
            <a:r>
              <a:rPr lang="en-US" sz="1600" dirty="0">
                <a:solidFill>
                  <a:schemeClr val="bg1"/>
                </a:solidFill>
                <a:latin typeface="Tw Cen MT Condensed" panose="020B0606020104020203" pitchFamily="34" charset="0"/>
              </a:rPr>
              <a:t>7:21:44</a:t>
            </a:r>
          </a:p>
        </p:txBody>
      </p:sp>
      <p:sp>
        <p:nvSpPr>
          <p:cNvPr id="55" name="Rectangle 54"/>
          <p:cNvSpPr/>
          <p:nvPr/>
        </p:nvSpPr>
        <p:spPr>
          <a:xfrm>
            <a:off x="1078744" y="3863141"/>
            <a:ext cx="2524213" cy="553998"/>
          </a:xfrm>
          <a:prstGeom prst="rect">
            <a:avLst/>
          </a:prstGeom>
        </p:spPr>
        <p:txBody>
          <a:bodyPr wrap="square">
            <a:spAutoFit/>
          </a:bodyPr>
          <a:lstStyle/>
          <a:p>
            <a:pPr>
              <a:lnSpc>
                <a:spcPts val="1800"/>
              </a:lnSpc>
            </a:pPr>
            <a:r>
              <a:rPr lang="en-IN" sz="1500" dirty="0">
                <a:solidFill>
                  <a:schemeClr val="bg1"/>
                </a:solidFill>
                <a:latin typeface="Archivo Black" panose="020B0A03020202020B04" pitchFamily="34" charset="0"/>
              </a:rPr>
              <a:t>CARS: </a:t>
            </a:r>
            <a:r>
              <a:rPr lang="en-IN" sz="1500" dirty="0">
                <a:solidFill>
                  <a:srgbClr val="C0A66C"/>
                </a:solidFill>
                <a:latin typeface="Archivo Black" panose="020B0A03020202020B04" pitchFamily="34" charset="0"/>
              </a:rPr>
              <a:t/>
            </a:r>
            <a:br>
              <a:rPr lang="en-IN" sz="1500" dirty="0">
                <a:solidFill>
                  <a:srgbClr val="C0A66C"/>
                </a:solidFill>
                <a:latin typeface="Archivo Black" panose="020B0A03020202020B04" pitchFamily="34" charset="0"/>
              </a:rPr>
            </a:br>
            <a:r>
              <a:rPr lang="en-IN" sz="1300" dirty="0">
                <a:solidFill>
                  <a:srgbClr val="C0A66C"/>
                </a:solidFill>
                <a:latin typeface="Archivo Black" panose="020B0A03020202020B04" pitchFamily="34" charset="0"/>
              </a:rPr>
              <a:t>QUICK REQUEST</a:t>
            </a:r>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1210" y="3930354"/>
            <a:ext cx="597707" cy="597707"/>
          </a:xfrm>
          <a:prstGeom prst="rect">
            <a:avLst/>
          </a:prstGeom>
        </p:spPr>
      </p:pic>
      <p:sp>
        <p:nvSpPr>
          <p:cNvPr id="63" name="Frame 62"/>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9" name="Group 38"/>
          <p:cNvGrpSpPr/>
          <p:nvPr/>
        </p:nvGrpSpPr>
        <p:grpSpPr>
          <a:xfrm>
            <a:off x="2743970" y="547289"/>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INFO</a:t>
              </a:r>
            </a:p>
          </p:txBody>
        </p:sp>
        <p:sp>
          <p:nvSpPr>
            <p:cNvPr id="45" name="Rounded Rectangle 44"/>
            <p:cNvSpPr/>
            <p:nvPr/>
          </p:nvSpPr>
          <p:spPr>
            <a:xfrm>
              <a:off x="10138415" y="2690711"/>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CARS</a:t>
              </a:r>
            </a:p>
          </p:txBody>
        </p:sp>
        <p:sp>
          <p:nvSpPr>
            <p:cNvPr id="46" name="Rounded Rectangle 45"/>
            <p:cNvSpPr/>
            <p:nvPr/>
          </p:nvSpPr>
          <p:spPr>
            <a:xfrm>
              <a:off x="9000089" y="3540148"/>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rgbClr val="C0A66C"/>
                  </a:solidFill>
                  <a:latin typeface="Tw Cen MT Condensed" panose="020B0606020104020203" pitchFamily="34" charset="0"/>
                </a:rPr>
                <a:t>QUICK REQUEST</a:t>
              </a:r>
            </a:p>
          </p:txBody>
        </p:sp>
        <p:sp>
          <p:nvSpPr>
            <p:cNvPr id="47" name="Rounded Rectangle 46"/>
            <p:cNvSpPr/>
            <p:nvPr/>
          </p:nvSpPr>
          <p:spPr>
            <a:xfrm>
              <a:off x="10146904" y="3540148"/>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RATE US</a:t>
              </a:r>
            </a:p>
          </p:txBody>
        </p:sp>
        <p:sp>
          <p:nvSpPr>
            <p:cNvPr id="49" name="Rounded Rectangle 48"/>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FEEDBACK</a:t>
              </a:r>
            </a:p>
          </p:txBody>
        </p:sp>
        <p:sp>
          <p:nvSpPr>
            <p:cNvPr id="50" name="Rounded Rectangle 49"/>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grpSp>
        <p:nvGrpSpPr>
          <p:cNvPr id="64" name="Group 63"/>
          <p:cNvGrpSpPr/>
          <p:nvPr/>
        </p:nvGrpSpPr>
        <p:grpSpPr>
          <a:xfrm>
            <a:off x="9638075" y="1304083"/>
            <a:ext cx="1568022" cy="764118"/>
            <a:chOff x="9576484" y="1314716"/>
            <a:chExt cx="1568022" cy="764118"/>
          </a:xfrm>
        </p:grpSpPr>
        <p:grpSp>
          <p:nvGrpSpPr>
            <p:cNvPr id="65" name="Group 64"/>
            <p:cNvGrpSpPr/>
            <p:nvPr/>
          </p:nvGrpSpPr>
          <p:grpSpPr>
            <a:xfrm>
              <a:off x="9576484" y="1314716"/>
              <a:ext cx="701084" cy="701084"/>
              <a:chOff x="5167427" y="4401879"/>
              <a:chExt cx="1169581" cy="1169581"/>
            </a:xfrm>
          </p:grpSpPr>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8" name="Frame 67"/>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6" name="Rectangle 65"/>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9" name="Group 68"/>
          <p:cNvGrpSpPr/>
          <p:nvPr/>
        </p:nvGrpSpPr>
        <p:grpSpPr>
          <a:xfrm>
            <a:off x="6565818" y="1308608"/>
            <a:ext cx="1568022" cy="764118"/>
            <a:chOff x="9576484" y="1314716"/>
            <a:chExt cx="1568022" cy="764118"/>
          </a:xfrm>
        </p:grpSpPr>
        <p:grpSp>
          <p:nvGrpSpPr>
            <p:cNvPr id="70" name="Group 69"/>
            <p:cNvGrpSpPr/>
            <p:nvPr/>
          </p:nvGrpSpPr>
          <p:grpSpPr>
            <a:xfrm>
              <a:off x="9576484" y="1314716"/>
              <a:ext cx="701084" cy="701084"/>
              <a:chOff x="5167427" y="4401879"/>
              <a:chExt cx="1169581" cy="1169581"/>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81" name="Frame 8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1" name="Rectangle 70"/>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90" name="Group 89"/>
          <p:cNvGrpSpPr/>
          <p:nvPr/>
        </p:nvGrpSpPr>
        <p:grpSpPr>
          <a:xfrm>
            <a:off x="3507799" y="1305388"/>
            <a:ext cx="1568022" cy="764118"/>
            <a:chOff x="9576484" y="1314716"/>
            <a:chExt cx="1568022" cy="764118"/>
          </a:xfrm>
        </p:grpSpPr>
        <p:grpSp>
          <p:nvGrpSpPr>
            <p:cNvPr id="91" name="Group 90"/>
            <p:cNvGrpSpPr/>
            <p:nvPr/>
          </p:nvGrpSpPr>
          <p:grpSpPr>
            <a:xfrm>
              <a:off x="9576484" y="1314716"/>
              <a:ext cx="701084" cy="701084"/>
              <a:chOff x="5167427" y="4401879"/>
              <a:chExt cx="1169581" cy="1169581"/>
            </a:xfrm>
          </p:grpSpPr>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01" name="Frame 10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2" name="Rectangle 91"/>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pic>
        <p:nvPicPr>
          <p:cNvPr id="102" name="Picture 1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181961" y="4096977"/>
            <a:ext cx="597707" cy="597707"/>
          </a:xfrm>
          <a:prstGeom prst="rect">
            <a:avLst/>
          </a:prstGeom>
        </p:spPr>
      </p:pic>
      <p:sp>
        <p:nvSpPr>
          <p:cNvPr id="103" name="Chevron 102"/>
          <p:cNvSpPr/>
          <p:nvPr/>
        </p:nvSpPr>
        <p:spPr>
          <a:xfrm>
            <a:off x="8722131"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Chevron 103"/>
          <p:cNvSpPr/>
          <p:nvPr/>
        </p:nvSpPr>
        <p:spPr>
          <a:xfrm>
            <a:off x="5656893" y="3314705"/>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0056" y="3876356"/>
            <a:ext cx="597707" cy="597707"/>
          </a:xfrm>
          <a:prstGeom prst="rect">
            <a:avLst/>
          </a:prstGeom>
        </p:spPr>
      </p:pic>
      <p:pic>
        <p:nvPicPr>
          <p:cNvPr id="4" name="Picture 3">
            <a:extLst>
              <a:ext uri="{FF2B5EF4-FFF2-40B4-BE49-F238E27FC236}">
                <a16:creationId xmlns:a16="http://schemas.microsoft.com/office/drawing/2014/main" xmlns="" id="{EA2AF99B-D649-4BAA-8A05-5F2632B2BA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8977" y="2257555"/>
            <a:ext cx="1023274" cy="1023274"/>
          </a:xfrm>
          <a:prstGeom prst="rect">
            <a:avLst/>
          </a:prstGeom>
        </p:spPr>
      </p:pic>
      <p:sp>
        <p:nvSpPr>
          <p:cNvPr id="76" name="Rounded Rectangle 109">
            <a:extLst>
              <a:ext uri="{FF2B5EF4-FFF2-40B4-BE49-F238E27FC236}">
                <a16:creationId xmlns:a16="http://schemas.microsoft.com/office/drawing/2014/main" xmlns="" id="{86937F67-3D84-4D14-B8BB-532B8857B652}"/>
              </a:ext>
            </a:extLst>
          </p:cNvPr>
          <p:cNvSpPr/>
          <p:nvPr/>
        </p:nvSpPr>
        <p:spPr>
          <a:xfrm>
            <a:off x="9229912" y="4590569"/>
            <a:ext cx="490397" cy="395603"/>
          </a:xfrm>
          <a:prstGeom prst="roundRect">
            <a:avLst/>
          </a:prstGeom>
          <a:solidFill>
            <a:schemeClr val="accent4">
              <a:lumMod val="60000"/>
              <a:lumOff val="4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endParaRPr lang="en-US" sz="1400" dirty="0">
              <a:solidFill>
                <a:schemeClr val="tx1"/>
              </a:solidFill>
              <a:latin typeface="Tw Cen MT Condensed" panose="020B0606020104020203" pitchFamily="34" charset="0"/>
            </a:endParaRPr>
          </a:p>
        </p:txBody>
      </p:sp>
      <p:sp>
        <p:nvSpPr>
          <p:cNvPr id="77" name="Rounded Rectangle 109">
            <a:extLst>
              <a:ext uri="{FF2B5EF4-FFF2-40B4-BE49-F238E27FC236}">
                <a16:creationId xmlns:a16="http://schemas.microsoft.com/office/drawing/2014/main" xmlns="" id="{11CB7587-4209-459D-A2B0-F68AE485E12D}"/>
              </a:ext>
            </a:extLst>
          </p:cNvPr>
          <p:cNvSpPr/>
          <p:nvPr/>
        </p:nvSpPr>
        <p:spPr>
          <a:xfrm>
            <a:off x="11000508" y="4535845"/>
            <a:ext cx="490397" cy="395603"/>
          </a:xfrm>
          <a:prstGeom prst="roundRect">
            <a:avLst/>
          </a:prstGeom>
          <a:solidFill>
            <a:schemeClr val="accent4">
              <a:lumMod val="60000"/>
              <a:lumOff val="4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endParaRPr lang="en-US" sz="1400" dirty="0">
              <a:solidFill>
                <a:schemeClr val="tx1"/>
              </a:solidFill>
              <a:latin typeface="Tw Cen MT Condensed" panose="020B0606020104020203" pitchFamily="34" charset="0"/>
            </a:endParaRPr>
          </a:p>
        </p:txBody>
      </p:sp>
      <p:sp>
        <p:nvSpPr>
          <p:cNvPr id="78" name="Rounded Rectangle 57">
            <a:extLst>
              <a:ext uri="{FF2B5EF4-FFF2-40B4-BE49-F238E27FC236}">
                <a16:creationId xmlns:a16="http://schemas.microsoft.com/office/drawing/2014/main" xmlns="" id="{4F6375CD-5855-4DDA-8A51-E4BB205DD4BB}"/>
              </a:ext>
            </a:extLst>
          </p:cNvPr>
          <p:cNvSpPr/>
          <p:nvPr/>
        </p:nvSpPr>
        <p:spPr>
          <a:xfrm>
            <a:off x="8551892" y="4793679"/>
            <a:ext cx="1882483" cy="5743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050" dirty="0">
                <a:solidFill>
                  <a:schemeClr val="accent4">
                    <a:lumMod val="60000"/>
                    <a:lumOff val="40000"/>
                  </a:schemeClr>
                </a:solidFill>
                <a:latin typeface="Tw Cen MT Condensed" panose="020B0606020104020203" pitchFamily="34" charset="0"/>
              </a:rPr>
              <a:t>Valet Possession</a:t>
            </a:r>
          </a:p>
        </p:txBody>
      </p:sp>
      <p:sp>
        <p:nvSpPr>
          <p:cNvPr id="79" name="Rounded Rectangle 57">
            <a:extLst>
              <a:ext uri="{FF2B5EF4-FFF2-40B4-BE49-F238E27FC236}">
                <a16:creationId xmlns:a16="http://schemas.microsoft.com/office/drawing/2014/main" xmlns="" id="{781AE615-109D-449E-8BFD-22DD7ADCB977}"/>
              </a:ext>
            </a:extLst>
          </p:cNvPr>
          <p:cNvSpPr/>
          <p:nvPr/>
        </p:nvSpPr>
        <p:spPr>
          <a:xfrm>
            <a:off x="10309517" y="4793551"/>
            <a:ext cx="1882483" cy="5743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050" dirty="0">
                <a:solidFill>
                  <a:schemeClr val="accent4">
                    <a:lumMod val="60000"/>
                    <a:lumOff val="40000"/>
                  </a:schemeClr>
                </a:solidFill>
                <a:latin typeface="Tw Cen MT Condensed" panose="020B0606020104020203" pitchFamily="34" charset="0"/>
              </a:rPr>
              <a:t>Validated</a:t>
            </a:r>
          </a:p>
        </p:txBody>
      </p:sp>
      <p:sp>
        <p:nvSpPr>
          <p:cNvPr id="84" name="Half Frame 83">
            <a:extLst>
              <a:ext uri="{FF2B5EF4-FFF2-40B4-BE49-F238E27FC236}">
                <a16:creationId xmlns:a16="http://schemas.microsoft.com/office/drawing/2014/main" xmlns="" id="{48095E05-04DE-49C2-AE5F-BCFA370D9371}"/>
              </a:ext>
            </a:extLst>
          </p:cNvPr>
          <p:cNvSpPr/>
          <p:nvPr/>
        </p:nvSpPr>
        <p:spPr>
          <a:xfrm rot="12762173">
            <a:off x="9382307" y="4543090"/>
            <a:ext cx="143429" cy="373591"/>
          </a:xfrm>
          <a:prstGeom prst="halfFram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68018487"/>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326672" y="676942"/>
            <a:ext cx="2960746" cy="5730949"/>
            <a:chOff x="8753554" y="562577"/>
            <a:chExt cx="2960746" cy="5730949"/>
          </a:xfrm>
        </p:grpSpPr>
        <p:grpSp>
          <p:nvGrpSpPr>
            <p:cNvPr id="75" name="Group 74"/>
            <p:cNvGrpSpPr/>
            <p:nvPr/>
          </p:nvGrpSpPr>
          <p:grpSpPr>
            <a:xfrm>
              <a:off x="8753554"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Rounded Rectangle 109"/>
            <p:cNvSpPr/>
            <p:nvPr/>
          </p:nvSpPr>
          <p:spPr>
            <a:xfrm>
              <a:off x="9559525" y="5180179"/>
              <a:ext cx="1151087" cy="359239"/>
            </a:xfrm>
            <a:prstGeom prst="round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Retrieve Car</a:t>
              </a:r>
            </a:p>
          </p:txBody>
        </p:sp>
        <p:sp>
          <p:nvSpPr>
            <p:cNvPr id="61" name="Rounded Rectangle 60"/>
            <p:cNvSpPr/>
            <p:nvPr/>
          </p:nvSpPr>
          <p:spPr>
            <a:xfrm>
              <a:off x="9088742" y="3527155"/>
              <a:ext cx="2303900" cy="795439"/>
            </a:xfrm>
            <a:prstGeom prst="round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w Cen MT Condensed" panose="020B0606020104020203" pitchFamily="34" charset="0"/>
              </a:endParaRPr>
            </a:p>
          </p:txBody>
        </p:sp>
        <p:sp>
          <p:nvSpPr>
            <p:cNvPr id="62" name="Rectangle 61"/>
            <p:cNvSpPr/>
            <p:nvPr/>
          </p:nvSpPr>
          <p:spPr>
            <a:xfrm>
              <a:off x="9452628" y="3672662"/>
              <a:ext cx="1559400" cy="534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600" dirty="0">
                  <a:solidFill>
                    <a:schemeClr val="bg1"/>
                  </a:solidFill>
                  <a:latin typeface="Tw Cen MT Condensed" panose="020B0606020104020203" pitchFamily="34" charset="0"/>
                </a:rPr>
                <a:t>Ticket No: 19754</a:t>
              </a:r>
            </a:p>
            <a:p>
              <a:pPr algn="ctr">
                <a:lnSpc>
                  <a:spcPts val="1400"/>
                </a:lnSpc>
              </a:pPr>
              <a:r>
                <a:rPr lang="en-US" sz="1600" dirty="0">
                  <a:solidFill>
                    <a:schemeClr val="bg1"/>
                  </a:solidFill>
                  <a:latin typeface="Tw Cen MT Condensed" panose="020B0606020104020203" pitchFamily="34" charset="0"/>
                </a:rPr>
                <a:t>Date: 22 Mar 2015</a:t>
              </a:r>
            </a:p>
            <a:p>
              <a:pPr algn="ctr">
                <a:lnSpc>
                  <a:spcPts val="1400"/>
                </a:lnSpc>
              </a:pPr>
              <a:r>
                <a:rPr lang="en-US" sz="1600" dirty="0">
                  <a:solidFill>
                    <a:schemeClr val="bg1"/>
                  </a:solidFill>
                  <a:latin typeface="Tw Cen MT Condensed" panose="020B0606020104020203" pitchFamily="34" charset="0"/>
                </a:rPr>
                <a:t>7:21:44</a:t>
              </a:r>
            </a:p>
          </p:txBody>
        </p:sp>
      </p:grpSp>
      <p:grpSp>
        <p:nvGrpSpPr>
          <p:cNvPr id="54" name="Group 53"/>
          <p:cNvGrpSpPr/>
          <p:nvPr/>
        </p:nvGrpSpPr>
        <p:grpSpPr>
          <a:xfrm>
            <a:off x="8599208" y="676942"/>
            <a:ext cx="2960746" cy="5730949"/>
            <a:chOff x="8753554" y="562577"/>
            <a:chExt cx="2960746" cy="5730949"/>
          </a:xfrm>
        </p:grpSpPr>
        <p:grpSp>
          <p:nvGrpSpPr>
            <p:cNvPr id="66" name="Group 65"/>
            <p:cNvGrpSpPr/>
            <p:nvPr/>
          </p:nvGrpSpPr>
          <p:grpSpPr>
            <a:xfrm>
              <a:off x="8753554" y="562577"/>
              <a:ext cx="2960746" cy="5730949"/>
              <a:chOff x="8606149" y="545020"/>
              <a:chExt cx="2960746" cy="5730949"/>
            </a:xfrm>
          </p:grpSpPr>
          <p:grpSp>
            <p:nvGrpSpPr>
              <p:cNvPr id="71" name="Group 70"/>
              <p:cNvGrpSpPr/>
              <p:nvPr/>
            </p:nvGrpSpPr>
            <p:grpSpPr>
              <a:xfrm>
                <a:off x="8606149" y="545020"/>
                <a:ext cx="2960746" cy="5730949"/>
                <a:chOff x="8606149" y="545020"/>
                <a:chExt cx="2960746" cy="5730949"/>
              </a:xfrm>
            </p:grpSpPr>
            <p:pic>
              <p:nvPicPr>
                <p:cNvPr id="81" name="Picture 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90" name="Picture 8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0" name="Rectangle 79"/>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ounded Rectangle 57"/>
            <p:cNvSpPr/>
            <p:nvPr/>
          </p:nvSpPr>
          <p:spPr>
            <a:xfrm>
              <a:off x="9281157" y="4566489"/>
              <a:ext cx="1882483" cy="5743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2000" dirty="0">
                  <a:solidFill>
                    <a:srgbClr val="FCBE57"/>
                  </a:solidFill>
                  <a:latin typeface="Tw Cen MT Condensed" panose="020B0606020104020203" pitchFamily="34" charset="0"/>
                </a:rPr>
                <a:t>Please reach Valet station with in </a:t>
              </a:r>
            </a:p>
            <a:p>
              <a:pPr algn="ctr">
                <a:lnSpc>
                  <a:spcPts val="1900"/>
                </a:lnSpc>
              </a:pPr>
              <a:r>
                <a:rPr lang="en-US" sz="2000" dirty="0">
                  <a:solidFill>
                    <a:srgbClr val="FCBE57"/>
                  </a:solidFill>
                  <a:latin typeface="Tw Cen MT Condensed" panose="020B0606020104020203" pitchFamily="34" charset="0"/>
                </a:rPr>
                <a:t>5 minutes</a:t>
              </a:r>
            </a:p>
          </p:txBody>
        </p:sp>
        <p:sp>
          <p:nvSpPr>
            <p:cNvPr id="59" name="Rounded Rectangle 58"/>
            <p:cNvSpPr/>
            <p:nvPr/>
          </p:nvSpPr>
          <p:spPr>
            <a:xfrm>
              <a:off x="9088742" y="3527155"/>
              <a:ext cx="2303900" cy="795439"/>
            </a:xfrm>
            <a:prstGeom prst="roundRect">
              <a:avLst/>
            </a:prstGeom>
            <a:solidFill>
              <a:srgbClr val="0099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Tw Cen MT Condensed" panose="020B0606020104020203" pitchFamily="34" charset="0"/>
              </a:endParaRPr>
            </a:p>
          </p:txBody>
        </p:sp>
        <p:sp>
          <p:nvSpPr>
            <p:cNvPr id="63" name="Rectangle 62"/>
            <p:cNvSpPr/>
            <p:nvPr/>
          </p:nvSpPr>
          <p:spPr>
            <a:xfrm>
              <a:off x="9452628" y="3672662"/>
              <a:ext cx="1559400" cy="5349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400"/>
                </a:lnSpc>
              </a:pPr>
              <a:r>
                <a:rPr lang="en-US" sz="1600" dirty="0">
                  <a:solidFill>
                    <a:schemeClr val="bg1"/>
                  </a:solidFill>
                  <a:latin typeface="Tw Cen MT Condensed" panose="020B0606020104020203" pitchFamily="34" charset="0"/>
                </a:rPr>
                <a:t>Ticket No: 19754</a:t>
              </a:r>
            </a:p>
            <a:p>
              <a:pPr algn="ctr">
                <a:lnSpc>
                  <a:spcPts val="1400"/>
                </a:lnSpc>
              </a:pPr>
              <a:r>
                <a:rPr lang="en-US" sz="1600" dirty="0">
                  <a:solidFill>
                    <a:schemeClr val="bg1"/>
                  </a:solidFill>
                  <a:latin typeface="Tw Cen MT Condensed" panose="020B0606020104020203" pitchFamily="34" charset="0"/>
                </a:rPr>
                <a:t>Date: 22 Mar 2015</a:t>
              </a:r>
            </a:p>
            <a:p>
              <a:pPr algn="ctr">
                <a:lnSpc>
                  <a:spcPts val="1400"/>
                </a:lnSpc>
              </a:pPr>
              <a:r>
                <a:rPr lang="en-US" sz="1600" dirty="0">
                  <a:solidFill>
                    <a:schemeClr val="bg1"/>
                  </a:solidFill>
                  <a:latin typeface="Tw Cen MT Condensed" panose="020B0606020104020203" pitchFamily="34" charset="0"/>
                </a:rPr>
                <a:t>7:21:44</a:t>
              </a:r>
            </a:p>
          </p:txBody>
        </p:sp>
      </p:grpSp>
      <p:pic>
        <p:nvPicPr>
          <p:cNvPr id="91" name="Picture 9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900292" y="5255191"/>
            <a:ext cx="597707" cy="636068"/>
          </a:xfrm>
          <a:prstGeom prst="rect">
            <a:avLst/>
          </a:prstGeom>
        </p:spPr>
      </p:pic>
      <p:sp>
        <p:nvSpPr>
          <p:cNvPr id="40" name="Rectangle 39"/>
          <p:cNvSpPr/>
          <p:nvPr/>
        </p:nvSpPr>
        <p:spPr>
          <a:xfrm>
            <a:off x="1051259" y="3882961"/>
            <a:ext cx="2524213" cy="553998"/>
          </a:xfrm>
          <a:prstGeom prst="rect">
            <a:avLst/>
          </a:prstGeom>
        </p:spPr>
        <p:txBody>
          <a:bodyPr wrap="square">
            <a:spAutoFit/>
          </a:bodyPr>
          <a:lstStyle/>
          <a:p>
            <a:pPr>
              <a:lnSpc>
                <a:spcPts val="1800"/>
              </a:lnSpc>
            </a:pPr>
            <a:r>
              <a:rPr lang="en-IN" sz="1400" dirty="0">
                <a:solidFill>
                  <a:schemeClr val="bg1"/>
                </a:solidFill>
                <a:latin typeface="Archivo Black" panose="020B0A03020202020B04" pitchFamily="34" charset="0"/>
              </a:rPr>
              <a:t>CARS: </a:t>
            </a:r>
            <a:r>
              <a:rPr lang="en-IN" sz="1400" dirty="0">
                <a:solidFill>
                  <a:srgbClr val="C0A66C"/>
                </a:solidFill>
                <a:latin typeface="Archivo Black" panose="020B0A03020202020B04" pitchFamily="34" charset="0"/>
              </a:rPr>
              <a:t/>
            </a:r>
            <a:br>
              <a:rPr lang="en-IN" sz="1400" dirty="0">
                <a:solidFill>
                  <a:srgbClr val="C0A66C"/>
                </a:solidFill>
                <a:latin typeface="Archivo Black" panose="020B0A03020202020B04" pitchFamily="34" charset="0"/>
              </a:rPr>
            </a:br>
            <a:r>
              <a:rPr lang="en-IN" sz="1400" dirty="0">
                <a:solidFill>
                  <a:srgbClr val="C0A66C"/>
                </a:solidFill>
                <a:latin typeface="Archivo Black" panose="020B0A03020202020B04" pitchFamily="34" charset="0"/>
              </a:rPr>
              <a:t>QUICK REQUEST</a:t>
            </a:r>
          </a:p>
        </p:txBody>
      </p:sp>
      <p:sp>
        <p:nvSpPr>
          <p:cNvPr id="42" name="Frame 41"/>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4" name="Group 43"/>
          <p:cNvGrpSpPr/>
          <p:nvPr/>
        </p:nvGrpSpPr>
        <p:grpSpPr>
          <a:xfrm>
            <a:off x="6125203" y="1437741"/>
            <a:ext cx="1568022" cy="764118"/>
            <a:chOff x="9576484" y="1314716"/>
            <a:chExt cx="1568022" cy="764118"/>
          </a:xfrm>
        </p:grpSpPr>
        <p:grpSp>
          <p:nvGrpSpPr>
            <p:cNvPr id="45" name="Group 44"/>
            <p:cNvGrpSpPr/>
            <p:nvPr/>
          </p:nvGrpSpPr>
          <p:grpSpPr>
            <a:xfrm>
              <a:off x="9576484" y="1314716"/>
              <a:ext cx="701084" cy="701084"/>
              <a:chOff x="5167427" y="4401879"/>
              <a:chExt cx="1169581" cy="1169581"/>
            </a:xfrm>
          </p:grpSpPr>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48" name="Frame 47"/>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6" name="Rectangle 45"/>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49" name="Group 48"/>
          <p:cNvGrpSpPr/>
          <p:nvPr/>
        </p:nvGrpSpPr>
        <p:grpSpPr>
          <a:xfrm>
            <a:off x="9419189" y="1431435"/>
            <a:ext cx="1568022" cy="764118"/>
            <a:chOff x="9576484" y="1314716"/>
            <a:chExt cx="1568022" cy="764118"/>
          </a:xfrm>
        </p:grpSpPr>
        <p:grpSp>
          <p:nvGrpSpPr>
            <p:cNvPr id="50" name="Group 49"/>
            <p:cNvGrpSpPr/>
            <p:nvPr/>
          </p:nvGrpSpPr>
          <p:grpSpPr>
            <a:xfrm>
              <a:off x="9576484" y="1314716"/>
              <a:ext cx="701084" cy="701084"/>
              <a:chOff x="5167427" y="4401879"/>
              <a:chExt cx="1169581" cy="1169581"/>
            </a:xfrm>
          </p:grpSpPr>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3" name="Frame 52"/>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1" name="Rectangle 50"/>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56" name="Chevron 55"/>
          <p:cNvSpPr/>
          <p:nvPr/>
        </p:nvSpPr>
        <p:spPr>
          <a:xfrm>
            <a:off x="8351204"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 name="Picture 40">
            <a:extLst>
              <a:ext uri="{FF2B5EF4-FFF2-40B4-BE49-F238E27FC236}">
                <a16:creationId xmlns:a16="http://schemas.microsoft.com/office/drawing/2014/main" xmlns="" id="{A6ED4809-03F2-4B15-88F8-477987D6AC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3809" y="2328179"/>
            <a:ext cx="1023274" cy="1023274"/>
          </a:xfrm>
          <a:prstGeom prst="rect">
            <a:avLst/>
          </a:prstGeom>
        </p:spPr>
      </p:pic>
      <p:pic>
        <p:nvPicPr>
          <p:cNvPr id="43" name="Picture 42">
            <a:extLst>
              <a:ext uri="{FF2B5EF4-FFF2-40B4-BE49-F238E27FC236}">
                <a16:creationId xmlns:a16="http://schemas.microsoft.com/office/drawing/2014/main" xmlns="" id="{2729759D-61A0-4B22-AB92-656F97498DF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74709" y="2314147"/>
            <a:ext cx="1023274" cy="1023274"/>
          </a:xfrm>
          <a:prstGeom prst="rect">
            <a:avLst/>
          </a:prstGeom>
        </p:spPr>
      </p:pic>
      <p:sp>
        <p:nvSpPr>
          <p:cNvPr id="55" name="Rounded Rectangle 109">
            <a:extLst>
              <a:ext uri="{FF2B5EF4-FFF2-40B4-BE49-F238E27FC236}">
                <a16:creationId xmlns:a16="http://schemas.microsoft.com/office/drawing/2014/main" xmlns="" id="{EF531E11-0F25-4C71-A9C4-69C16193A678}"/>
              </a:ext>
            </a:extLst>
          </p:cNvPr>
          <p:cNvSpPr/>
          <p:nvPr/>
        </p:nvSpPr>
        <p:spPr>
          <a:xfrm>
            <a:off x="5727058" y="4590569"/>
            <a:ext cx="490397" cy="395603"/>
          </a:xfrm>
          <a:prstGeom prst="roundRect">
            <a:avLst/>
          </a:prstGeom>
          <a:solidFill>
            <a:schemeClr val="accent4">
              <a:lumMod val="60000"/>
              <a:lumOff val="4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endParaRPr lang="en-US" sz="1400" dirty="0">
              <a:solidFill>
                <a:schemeClr val="tx1"/>
              </a:solidFill>
              <a:latin typeface="Tw Cen MT Condensed" panose="020B0606020104020203" pitchFamily="34" charset="0"/>
            </a:endParaRPr>
          </a:p>
        </p:txBody>
      </p:sp>
      <p:sp>
        <p:nvSpPr>
          <p:cNvPr id="57" name="Rounded Rectangle 109">
            <a:extLst>
              <a:ext uri="{FF2B5EF4-FFF2-40B4-BE49-F238E27FC236}">
                <a16:creationId xmlns:a16="http://schemas.microsoft.com/office/drawing/2014/main" xmlns="" id="{3C1AEE3C-6072-4F10-A32C-F3F42FA28CE3}"/>
              </a:ext>
            </a:extLst>
          </p:cNvPr>
          <p:cNvSpPr/>
          <p:nvPr/>
        </p:nvSpPr>
        <p:spPr>
          <a:xfrm>
            <a:off x="7399178" y="4578049"/>
            <a:ext cx="490397" cy="395603"/>
          </a:xfrm>
          <a:prstGeom prst="roundRect">
            <a:avLst/>
          </a:prstGeom>
          <a:solidFill>
            <a:schemeClr val="accent4">
              <a:lumMod val="60000"/>
              <a:lumOff val="40000"/>
              <a:alpha val="7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endParaRPr lang="en-US" sz="1400" dirty="0">
              <a:solidFill>
                <a:schemeClr val="tx1"/>
              </a:solidFill>
              <a:latin typeface="Tw Cen MT Condensed" panose="020B0606020104020203" pitchFamily="34" charset="0"/>
            </a:endParaRPr>
          </a:p>
        </p:txBody>
      </p:sp>
      <p:sp>
        <p:nvSpPr>
          <p:cNvPr id="60" name="Rounded Rectangle 57">
            <a:extLst>
              <a:ext uri="{FF2B5EF4-FFF2-40B4-BE49-F238E27FC236}">
                <a16:creationId xmlns:a16="http://schemas.microsoft.com/office/drawing/2014/main" xmlns="" id="{4468C2EF-6541-4AEB-9DF0-931806FA24F1}"/>
              </a:ext>
            </a:extLst>
          </p:cNvPr>
          <p:cNvSpPr/>
          <p:nvPr/>
        </p:nvSpPr>
        <p:spPr>
          <a:xfrm>
            <a:off x="5049038" y="4793679"/>
            <a:ext cx="1882483" cy="5743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050" dirty="0">
                <a:solidFill>
                  <a:schemeClr val="accent4">
                    <a:lumMod val="60000"/>
                    <a:lumOff val="40000"/>
                  </a:schemeClr>
                </a:solidFill>
                <a:latin typeface="Tw Cen MT Condensed" panose="020B0606020104020203" pitchFamily="34" charset="0"/>
              </a:rPr>
              <a:t>Valet Possession</a:t>
            </a:r>
          </a:p>
        </p:txBody>
      </p:sp>
      <p:sp>
        <p:nvSpPr>
          <p:cNvPr id="65" name="Rounded Rectangle 57">
            <a:extLst>
              <a:ext uri="{FF2B5EF4-FFF2-40B4-BE49-F238E27FC236}">
                <a16:creationId xmlns:a16="http://schemas.microsoft.com/office/drawing/2014/main" xmlns="" id="{B24E3D57-AD58-42B5-B780-B3D9AFEB9943}"/>
              </a:ext>
            </a:extLst>
          </p:cNvPr>
          <p:cNvSpPr/>
          <p:nvPr/>
        </p:nvSpPr>
        <p:spPr>
          <a:xfrm>
            <a:off x="6708187" y="4793551"/>
            <a:ext cx="1882483" cy="57433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050" dirty="0">
                <a:solidFill>
                  <a:schemeClr val="accent4">
                    <a:lumMod val="60000"/>
                    <a:lumOff val="40000"/>
                  </a:schemeClr>
                </a:solidFill>
                <a:latin typeface="Tw Cen MT Condensed" panose="020B0606020104020203" pitchFamily="34" charset="0"/>
              </a:rPr>
              <a:t>Validated</a:t>
            </a:r>
          </a:p>
        </p:txBody>
      </p:sp>
      <p:sp>
        <p:nvSpPr>
          <p:cNvPr id="4" name="Half Frame 3">
            <a:extLst>
              <a:ext uri="{FF2B5EF4-FFF2-40B4-BE49-F238E27FC236}">
                <a16:creationId xmlns:a16="http://schemas.microsoft.com/office/drawing/2014/main" xmlns="" id="{109949BD-D403-4269-9088-EA413970235C}"/>
              </a:ext>
            </a:extLst>
          </p:cNvPr>
          <p:cNvSpPr/>
          <p:nvPr/>
        </p:nvSpPr>
        <p:spPr>
          <a:xfrm rot="12762173">
            <a:off x="5893515" y="4543090"/>
            <a:ext cx="143429" cy="373591"/>
          </a:xfrm>
          <a:prstGeom prst="halfFram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Half Frame 67">
            <a:extLst>
              <a:ext uri="{FF2B5EF4-FFF2-40B4-BE49-F238E27FC236}">
                <a16:creationId xmlns:a16="http://schemas.microsoft.com/office/drawing/2014/main" xmlns="" id="{30481891-E350-4516-A76A-2D4919C153D4}"/>
              </a:ext>
            </a:extLst>
          </p:cNvPr>
          <p:cNvSpPr/>
          <p:nvPr/>
        </p:nvSpPr>
        <p:spPr>
          <a:xfrm rot="12762173">
            <a:off x="7607429" y="4554810"/>
            <a:ext cx="143429" cy="373591"/>
          </a:xfrm>
          <a:prstGeom prst="halfFram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9694246"/>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39" name="Group 38"/>
          <p:cNvGrpSpPr/>
          <p:nvPr/>
        </p:nvGrpSpPr>
        <p:grpSpPr>
          <a:xfrm>
            <a:off x="5496594" y="532001"/>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INFO</a:t>
              </a:r>
            </a:p>
          </p:txBody>
        </p:sp>
        <p:sp>
          <p:nvSpPr>
            <p:cNvPr id="45" name="Rounded Rectangle 44"/>
            <p:cNvSpPr/>
            <p:nvPr/>
          </p:nvSpPr>
          <p:spPr>
            <a:xfrm>
              <a:off x="10138415" y="2690711"/>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CARS</a:t>
              </a:r>
            </a:p>
          </p:txBody>
        </p:sp>
        <p:sp>
          <p:nvSpPr>
            <p:cNvPr id="46" name="Rounded Rectangle 45"/>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bg1"/>
                  </a:solidFill>
                  <a:latin typeface="Tw Cen MT Condensed" panose="020B0606020104020203" pitchFamily="34" charset="0"/>
                </a:rPr>
                <a:t>QUICK REQUEST</a:t>
              </a:r>
            </a:p>
          </p:txBody>
        </p:sp>
        <p:sp>
          <p:nvSpPr>
            <p:cNvPr id="47" name="Rounded Rectangle 46"/>
            <p:cNvSpPr/>
            <p:nvPr/>
          </p:nvSpPr>
          <p:spPr>
            <a:xfrm>
              <a:off x="10146904" y="3540148"/>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RATE US</a:t>
              </a:r>
            </a:p>
          </p:txBody>
        </p:sp>
        <p:sp>
          <p:nvSpPr>
            <p:cNvPr id="49" name="Rounded Rectangle 48"/>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FEEDBACK</a:t>
              </a:r>
            </a:p>
          </p:txBody>
        </p:sp>
        <p:sp>
          <p:nvSpPr>
            <p:cNvPr id="50" name="Rounded Rectangle 49"/>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6582" y="3736623"/>
            <a:ext cx="597707" cy="597707"/>
          </a:xfrm>
          <a:prstGeom prst="rect">
            <a:avLst/>
          </a:prstGeom>
        </p:spPr>
      </p:pic>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8785958" y="547288"/>
            <a:ext cx="2960746" cy="5730949"/>
            <a:chOff x="5697204" y="562576"/>
            <a:chExt cx="2960746" cy="5730949"/>
          </a:xfrm>
        </p:grpSpPr>
        <p:grpSp>
          <p:nvGrpSpPr>
            <p:cNvPr id="73" name="Group 72"/>
            <p:cNvGrpSpPr/>
            <p:nvPr/>
          </p:nvGrpSpPr>
          <p:grpSpPr>
            <a:xfrm>
              <a:off x="5697204" y="562576"/>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5982554" y="2635543"/>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Rate us</a:t>
              </a:r>
            </a:p>
          </p:txBody>
        </p:sp>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47452" y="3033551"/>
              <a:ext cx="1988224" cy="2123834"/>
            </a:xfrm>
            <a:prstGeom prst="rect">
              <a:avLst/>
            </a:prstGeom>
          </p:spPr>
        </p:pic>
      </p:grpSp>
      <p:sp>
        <p:nvSpPr>
          <p:cNvPr id="58" name="Rounded Rectangle 57"/>
          <p:cNvSpPr/>
          <p:nvPr/>
        </p:nvSpPr>
        <p:spPr>
          <a:xfrm>
            <a:off x="9188752" y="5273575"/>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59" name="Rounded Rectangle 58"/>
          <p:cNvSpPr/>
          <p:nvPr/>
        </p:nvSpPr>
        <p:spPr>
          <a:xfrm>
            <a:off x="10493509" y="5280267"/>
            <a:ext cx="898521" cy="23210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sp>
        <p:nvSpPr>
          <p:cNvPr id="48" name="Rectangle 47"/>
          <p:cNvSpPr/>
          <p:nvPr/>
        </p:nvSpPr>
        <p:spPr>
          <a:xfrm>
            <a:off x="1093455" y="4080180"/>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RATE US</a:t>
            </a:r>
          </a:p>
        </p:txBody>
      </p:sp>
      <p:sp>
        <p:nvSpPr>
          <p:cNvPr id="55" name="Frame 54"/>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1" name="Group 60"/>
          <p:cNvGrpSpPr/>
          <p:nvPr/>
        </p:nvGrpSpPr>
        <p:grpSpPr>
          <a:xfrm>
            <a:off x="6302724" y="1290100"/>
            <a:ext cx="1568022" cy="764118"/>
            <a:chOff x="9576484" y="1314716"/>
            <a:chExt cx="1568022" cy="764118"/>
          </a:xfrm>
        </p:grpSpPr>
        <p:grpSp>
          <p:nvGrpSpPr>
            <p:cNvPr id="62" name="Group 61"/>
            <p:cNvGrpSpPr/>
            <p:nvPr/>
          </p:nvGrpSpPr>
          <p:grpSpPr>
            <a:xfrm>
              <a:off x="9576484" y="1314716"/>
              <a:ext cx="701084" cy="701084"/>
              <a:chOff x="5167427" y="4401879"/>
              <a:chExt cx="1169581" cy="1169581"/>
            </a:xfrm>
          </p:grpSpPr>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6" name="Frame 6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3" name="Rectangle 62"/>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7" name="Group 66"/>
          <p:cNvGrpSpPr/>
          <p:nvPr/>
        </p:nvGrpSpPr>
        <p:grpSpPr>
          <a:xfrm>
            <a:off x="9583660" y="1296339"/>
            <a:ext cx="1568022" cy="764118"/>
            <a:chOff x="9576484" y="1314716"/>
            <a:chExt cx="1568022" cy="764118"/>
          </a:xfrm>
        </p:grpSpPr>
        <p:grpSp>
          <p:nvGrpSpPr>
            <p:cNvPr id="68" name="Group 67"/>
            <p:cNvGrpSpPr/>
            <p:nvPr/>
          </p:nvGrpSpPr>
          <p:grpSpPr>
            <a:xfrm>
              <a:off x="9576484" y="1314716"/>
              <a:ext cx="701084" cy="701084"/>
              <a:chOff x="5167427" y="4401879"/>
              <a:chExt cx="1169581" cy="1169581"/>
            </a:xfrm>
          </p:grpSpPr>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1" name="Frame 7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9" name="Rectangle 68"/>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74" name="Chevron 73"/>
          <p:cNvSpPr/>
          <p:nvPr/>
        </p:nvSpPr>
        <p:spPr>
          <a:xfrm>
            <a:off x="852372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8563824"/>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39" name="Group 38"/>
          <p:cNvGrpSpPr/>
          <p:nvPr/>
        </p:nvGrpSpPr>
        <p:grpSpPr>
          <a:xfrm>
            <a:off x="5496594" y="532001"/>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INFO</a:t>
              </a:r>
            </a:p>
          </p:txBody>
        </p:sp>
        <p:sp>
          <p:nvSpPr>
            <p:cNvPr id="45" name="Rounded Rectangle 44"/>
            <p:cNvSpPr/>
            <p:nvPr/>
          </p:nvSpPr>
          <p:spPr>
            <a:xfrm>
              <a:off x="10138415" y="2690711"/>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CARS</a:t>
              </a:r>
            </a:p>
          </p:txBody>
        </p:sp>
        <p:sp>
          <p:nvSpPr>
            <p:cNvPr id="46" name="Rounded Rectangle 45"/>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bg1"/>
                  </a:solidFill>
                  <a:latin typeface="Tw Cen MT Condensed" panose="020B0606020104020203" pitchFamily="34" charset="0"/>
                </a:rPr>
                <a:t>QUICK REQUEST</a:t>
              </a:r>
            </a:p>
          </p:txBody>
        </p:sp>
        <p:sp>
          <p:nvSpPr>
            <p:cNvPr id="47" name="Rounded Rectangle 46"/>
            <p:cNvSpPr/>
            <p:nvPr/>
          </p:nvSpPr>
          <p:spPr>
            <a:xfrm>
              <a:off x="10146904"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RATE US</a:t>
              </a:r>
            </a:p>
          </p:txBody>
        </p:sp>
        <p:sp>
          <p:nvSpPr>
            <p:cNvPr id="49" name="Rounded Rectangle 48"/>
            <p:cNvSpPr/>
            <p:nvPr/>
          </p:nvSpPr>
          <p:spPr>
            <a:xfrm>
              <a:off x="8991600" y="4438518"/>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FEEDBACK</a:t>
              </a:r>
            </a:p>
          </p:txBody>
        </p:sp>
        <p:sp>
          <p:nvSpPr>
            <p:cNvPr id="50" name="Rounded Rectangle 49"/>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55788" y="4671454"/>
            <a:ext cx="597707" cy="597707"/>
          </a:xfrm>
          <a:prstGeom prst="rect">
            <a:avLst/>
          </a:prstGeom>
        </p:spPr>
      </p:pic>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8673817" y="547288"/>
            <a:ext cx="2960746" cy="5730949"/>
            <a:chOff x="5697204" y="562576"/>
            <a:chExt cx="2960746" cy="5730949"/>
          </a:xfrm>
        </p:grpSpPr>
        <p:grpSp>
          <p:nvGrpSpPr>
            <p:cNvPr id="73" name="Group 72"/>
            <p:cNvGrpSpPr/>
            <p:nvPr/>
          </p:nvGrpSpPr>
          <p:grpSpPr>
            <a:xfrm>
              <a:off x="5697204" y="562576"/>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5992095" y="2302719"/>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Feedback</a:t>
              </a:r>
            </a:p>
          </p:txBody>
        </p:sp>
      </p:grpSp>
      <p:sp>
        <p:nvSpPr>
          <p:cNvPr id="58" name="Rounded Rectangle 57"/>
          <p:cNvSpPr/>
          <p:nvPr/>
        </p:nvSpPr>
        <p:spPr>
          <a:xfrm>
            <a:off x="9114493" y="3887521"/>
            <a:ext cx="84357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59" name="Rounded Rectangle 58"/>
          <p:cNvSpPr/>
          <p:nvPr/>
        </p:nvSpPr>
        <p:spPr>
          <a:xfrm>
            <a:off x="10419250" y="3894213"/>
            <a:ext cx="843571" cy="232100"/>
          </a:xfrm>
          <a:prstGeom prst="round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sp>
        <p:nvSpPr>
          <p:cNvPr id="43" name="Rounded Rectangle 42"/>
          <p:cNvSpPr/>
          <p:nvPr/>
        </p:nvSpPr>
        <p:spPr>
          <a:xfrm>
            <a:off x="9056891" y="2754421"/>
            <a:ext cx="2201645" cy="232100"/>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Subject</a:t>
            </a:r>
          </a:p>
        </p:txBody>
      </p:sp>
      <p:sp>
        <p:nvSpPr>
          <p:cNvPr id="48" name="Rounded Rectangle 47"/>
          <p:cNvSpPr/>
          <p:nvPr/>
        </p:nvSpPr>
        <p:spPr>
          <a:xfrm>
            <a:off x="9060611" y="3040731"/>
            <a:ext cx="2201645" cy="770332"/>
          </a:xfrm>
          <a:prstGeom prst="roundRect">
            <a:avLst>
              <a:gd name="adj" fmla="val 7504"/>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Message</a:t>
            </a:r>
          </a:p>
        </p:txBody>
      </p:sp>
      <p:pic>
        <p:nvPicPr>
          <p:cNvPr id="54" name="Picture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2892" y="4197036"/>
            <a:ext cx="2495759" cy="1397524"/>
          </a:xfrm>
          <a:prstGeom prst="rect">
            <a:avLst/>
          </a:prstGeom>
        </p:spPr>
      </p:pic>
      <p:sp>
        <p:nvSpPr>
          <p:cNvPr id="61" name="Rectangle 60"/>
          <p:cNvSpPr/>
          <p:nvPr/>
        </p:nvSpPr>
        <p:spPr>
          <a:xfrm>
            <a:off x="1084328" y="4087722"/>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FEEDBACK</a:t>
            </a:r>
          </a:p>
        </p:txBody>
      </p:sp>
      <p:sp>
        <p:nvSpPr>
          <p:cNvPr id="63" name="Frame 62"/>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4" name="Group 63"/>
          <p:cNvGrpSpPr/>
          <p:nvPr/>
        </p:nvGrpSpPr>
        <p:grpSpPr>
          <a:xfrm>
            <a:off x="6263763" y="1282514"/>
            <a:ext cx="1568022" cy="764118"/>
            <a:chOff x="9576484" y="1314716"/>
            <a:chExt cx="1568022" cy="764118"/>
          </a:xfrm>
        </p:grpSpPr>
        <p:grpSp>
          <p:nvGrpSpPr>
            <p:cNvPr id="66" name="Group 65"/>
            <p:cNvGrpSpPr/>
            <p:nvPr/>
          </p:nvGrpSpPr>
          <p:grpSpPr>
            <a:xfrm>
              <a:off x="9576484" y="1314716"/>
              <a:ext cx="701084" cy="701084"/>
              <a:chOff x="5167427" y="4401879"/>
              <a:chExt cx="1169581" cy="1169581"/>
            </a:xfrm>
          </p:grpSpPr>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9" name="Frame 68"/>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7" name="Rectangle 66"/>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70" name="Group 69"/>
          <p:cNvGrpSpPr/>
          <p:nvPr/>
        </p:nvGrpSpPr>
        <p:grpSpPr>
          <a:xfrm>
            <a:off x="9440140" y="1297474"/>
            <a:ext cx="1568022" cy="764118"/>
            <a:chOff x="9576484" y="1314716"/>
            <a:chExt cx="1568022" cy="764118"/>
          </a:xfrm>
        </p:grpSpPr>
        <p:grpSp>
          <p:nvGrpSpPr>
            <p:cNvPr id="71" name="Group 70"/>
            <p:cNvGrpSpPr/>
            <p:nvPr/>
          </p:nvGrpSpPr>
          <p:grpSpPr>
            <a:xfrm>
              <a:off x="9576484" y="1314716"/>
              <a:ext cx="701084" cy="701084"/>
              <a:chOff x="5167427" y="4401879"/>
              <a:chExt cx="1169581" cy="1169581"/>
            </a:xfrm>
          </p:grpSpPr>
          <p:pic>
            <p:nvPicPr>
              <p:cNvPr id="75" name="Picture 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6" name="Frame 7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4" name="Rectangle 7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77" name="Chevron 76"/>
          <p:cNvSpPr/>
          <p:nvPr/>
        </p:nvSpPr>
        <p:spPr>
          <a:xfrm>
            <a:off x="8463346"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50880258"/>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39" name="Group 38"/>
          <p:cNvGrpSpPr/>
          <p:nvPr/>
        </p:nvGrpSpPr>
        <p:grpSpPr>
          <a:xfrm>
            <a:off x="5496594" y="532001"/>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INFO</a:t>
              </a:r>
            </a:p>
          </p:txBody>
        </p:sp>
        <p:sp>
          <p:nvSpPr>
            <p:cNvPr id="45" name="Rounded Rectangle 44"/>
            <p:cNvSpPr/>
            <p:nvPr/>
          </p:nvSpPr>
          <p:spPr>
            <a:xfrm>
              <a:off x="10138415" y="2690711"/>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CARS</a:t>
              </a:r>
            </a:p>
          </p:txBody>
        </p:sp>
        <p:sp>
          <p:nvSpPr>
            <p:cNvPr id="46" name="Rounded Rectangle 45"/>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bg1"/>
                  </a:solidFill>
                  <a:latin typeface="Tw Cen MT Condensed" panose="020B0606020104020203" pitchFamily="34" charset="0"/>
                </a:rPr>
                <a:t>QUICK REQUEST</a:t>
              </a:r>
            </a:p>
          </p:txBody>
        </p:sp>
        <p:sp>
          <p:nvSpPr>
            <p:cNvPr id="47" name="Rounded Rectangle 46"/>
            <p:cNvSpPr/>
            <p:nvPr/>
          </p:nvSpPr>
          <p:spPr>
            <a:xfrm>
              <a:off x="10146904"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RATE US</a:t>
              </a:r>
            </a:p>
          </p:txBody>
        </p:sp>
        <p:sp>
          <p:nvSpPr>
            <p:cNvPr id="49" name="Rounded Rectangle 48"/>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FEEDBACK</a:t>
              </a:r>
            </a:p>
          </p:txBody>
        </p:sp>
        <p:sp>
          <p:nvSpPr>
            <p:cNvPr id="50" name="Rounded Rectangle 49"/>
            <p:cNvSpPr/>
            <p:nvPr/>
          </p:nvSpPr>
          <p:spPr>
            <a:xfrm>
              <a:off x="10138415" y="4438518"/>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CONTACT US</a:t>
              </a:r>
            </a:p>
          </p:txBody>
        </p:sp>
      </p:grpSp>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801" y="4677923"/>
            <a:ext cx="597707" cy="597707"/>
          </a:xfrm>
          <a:prstGeom prst="rect">
            <a:avLst/>
          </a:prstGeom>
        </p:spPr>
      </p:pic>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8725573" y="547288"/>
            <a:ext cx="2960746" cy="5730949"/>
            <a:chOff x="5697204" y="562576"/>
            <a:chExt cx="2960746" cy="5730949"/>
          </a:xfrm>
        </p:grpSpPr>
        <p:grpSp>
          <p:nvGrpSpPr>
            <p:cNvPr id="73" name="Group 72"/>
            <p:cNvGrpSpPr/>
            <p:nvPr/>
          </p:nvGrpSpPr>
          <p:grpSpPr>
            <a:xfrm>
              <a:off x="5697204" y="562576"/>
              <a:ext cx="2960746" cy="5730949"/>
              <a:chOff x="8522743" y="556090"/>
              <a:chExt cx="2960746" cy="5730949"/>
            </a:xfrm>
          </p:grpSpPr>
          <p:grpSp>
            <p:nvGrpSpPr>
              <p:cNvPr id="95" name="Group 94"/>
              <p:cNvGrpSpPr/>
              <p:nvPr/>
            </p:nvGrpSpPr>
            <p:grpSpPr>
              <a:xfrm>
                <a:off x="8522743" y="556090"/>
                <a:ext cx="2960746" cy="5730949"/>
                <a:chOff x="8522743" y="556090"/>
                <a:chExt cx="2960746" cy="5730949"/>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98" name="Picture 9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96" name="Rectangle 9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98"/>
            <p:cNvSpPr/>
            <p:nvPr/>
          </p:nvSpPr>
          <p:spPr>
            <a:xfrm>
              <a:off x="5982554" y="2635543"/>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Contact Us</a:t>
              </a:r>
            </a:p>
          </p:txBody>
        </p:sp>
      </p:grpSp>
      <p:sp>
        <p:nvSpPr>
          <p:cNvPr id="58" name="Rounded Rectangle 57"/>
          <p:cNvSpPr/>
          <p:nvPr/>
        </p:nvSpPr>
        <p:spPr>
          <a:xfrm>
            <a:off x="9835666" y="4559129"/>
            <a:ext cx="84357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5" name="Rectangle 4"/>
          <p:cNvSpPr/>
          <p:nvPr/>
        </p:nvSpPr>
        <p:spPr>
          <a:xfrm>
            <a:off x="9084486" y="3138715"/>
            <a:ext cx="2286657" cy="1200329"/>
          </a:xfrm>
          <a:prstGeom prst="rect">
            <a:avLst/>
          </a:prstGeom>
        </p:spPr>
        <p:txBody>
          <a:bodyPr wrap="square">
            <a:spAutoFit/>
          </a:bodyPr>
          <a:lstStyle/>
          <a:p>
            <a:r>
              <a:rPr lang="en-US" sz="1200" dirty="0">
                <a:solidFill>
                  <a:srgbClr val="C0A66C"/>
                </a:solidFill>
                <a:latin typeface="Aller" panose="02000503030000020004" pitchFamily="2" charset="0"/>
              </a:rPr>
              <a:t>Oscar Services LLC</a:t>
            </a:r>
          </a:p>
          <a:p>
            <a:r>
              <a:rPr lang="en-US" sz="1200" dirty="0">
                <a:solidFill>
                  <a:srgbClr val="C0A66C"/>
                </a:solidFill>
                <a:latin typeface="Aller" panose="02000503030000020004" pitchFamily="2" charset="0"/>
              </a:rPr>
              <a:t>P.O.Box – 22887</a:t>
            </a:r>
          </a:p>
          <a:p>
            <a:r>
              <a:rPr lang="en-US" sz="1200" dirty="0">
                <a:solidFill>
                  <a:srgbClr val="C0A66C"/>
                </a:solidFill>
                <a:latin typeface="Aller" panose="02000503030000020004" pitchFamily="2" charset="0"/>
              </a:rPr>
              <a:t>Dubai, United Arab Emirates</a:t>
            </a:r>
          </a:p>
          <a:p>
            <a:r>
              <a:rPr lang="en-US" sz="1200" dirty="0">
                <a:solidFill>
                  <a:srgbClr val="C0A66C"/>
                </a:solidFill>
                <a:latin typeface="Aller" panose="02000503030000020004" pitchFamily="2" charset="0"/>
              </a:rPr>
              <a:t>TEL : + 971 - 4 - 23 88 799</a:t>
            </a:r>
          </a:p>
          <a:p>
            <a:r>
              <a:rPr lang="en-US" sz="1200" dirty="0">
                <a:solidFill>
                  <a:srgbClr val="C0A66C"/>
                </a:solidFill>
                <a:latin typeface="Aller" panose="02000503030000020004" pitchFamily="2" charset="0"/>
              </a:rPr>
              <a:t>FAX : + 971 - 4 - 23 88 810</a:t>
            </a:r>
          </a:p>
          <a:p>
            <a:r>
              <a:rPr lang="en-US" sz="1200" dirty="0">
                <a:solidFill>
                  <a:srgbClr val="C0A66C"/>
                </a:solidFill>
                <a:latin typeface="Aller" panose="02000503030000020004" pitchFamily="2" charset="0"/>
              </a:rPr>
              <a:t>Email: Info@oscarservices.ae</a:t>
            </a:r>
          </a:p>
        </p:txBody>
      </p:sp>
      <p:sp>
        <p:nvSpPr>
          <p:cNvPr id="48" name="Rectangle 47"/>
          <p:cNvSpPr/>
          <p:nvPr/>
        </p:nvSpPr>
        <p:spPr>
          <a:xfrm>
            <a:off x="1115381" y="4090438"/>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CONTACT US</a:t>
            </a:r>
          </a:p>
        </p:txBody>
      </p:sp>
      <p:sp>
        <p:nvSpPr>
          <p:cNvPr id="55" name="Frame 54"/>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9" name="Group 58"/>
          <p:cNvGrpSpPr/>
          <p:nvPr/>
        </p:nvGrpSpPr>
        <p:grpSpPr>
          <a:xfrm>
            <a:off x="6301411" y="1287342"/>
            <a:ext cx="1568022" cy="764118"/>
            <a:chOff x="9576484" y="1314716"/>
            <a:chExt cx="1568022" cy="764118"/>
          </a:xfrm>
        </p:grpSpPr>
        <p:grpSp>
          <p:nvGrpSpPr>
            <p:cNvPr id="61" name="Group 60"/>
            <p:cNvGrpSpPr/>
            <p:nvPr/>
          </p:nvGrpSpPr>
          <p:grpSpPr>
            <a:xfrm>
              <a:off x="9576484" y="1314716"/>
              <a:ext cx="701084" cy="701084"/>
              <a:chOff x="5167427" y="4401879"/>
              <a:chExt cx="1169581" cy="1169581"/>
            </a:xfrm>
          </p:grpSpPr>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4" name="Frame 63"/>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Rectangle 61"/>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6" name="Group 65"/>
          <p:cNvGrpSpPr/>
          <p:nvPr/>
        </p:nvGrpSpPr>
        <p:grpSpPr>
          <a:xfrm>
            <a:off x="9511811" y="1301221"/>
            <a:ext cx="1568022" cy="764118"/>
            <a:chOff x="9576484" y="1314716"/>
            <a:chExt cx="1568022" cy="764118"/>
          </a:xfrm>
        </p:grpSpPr>
        <p:grpSp>
          <p:nvGrpSpPr>
            <p:cNvPr id="67" name="Group 66"/>
            <p:cNvGrpSpPr/>
            <p:nvPr/>
          </p:nvGrpSpPr>
          <p:grpSpPr>
            <a:xfrm>
              <a:off x="9576484" y="1314716"/>
              <a:ext cx="701084" cy="701084"/>
              <a:chOff x="5167427" y="4401879"/>
              <a:chExt cx="1169581" cy="1169581"/>
            </a:xfrm>
          </p:grpSpPr>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0" name="Frame 69"/>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8" name="Rectangle 67"/>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71" name="Chevron 70"/>
          <p:cNvSpPr/>
          <p:nvPr/>
        </p:nvSpPr>
        <p:spPr>
          <a:xfrm>
            <a:off x="8471967"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197398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tched Right Arrow 15"/>
          <p:cNvSpPr/>
          <p:nvPr/>
        </p:nvSpPr>
        <p:spPr>
          <a:xfrm>
            <a:off x="2967348" y="5086011"/>
            <a:ext cx="5281545" cy="409342"/>
          </a:xfrm>
          <a:prstGeom prst="notchedRightArrow">
            <a:avLst>
              <a:gd name="adj1" fmla="val 50000"/>
              <a:gd name="adj2" fmla="val 50000"/>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45393"/>
          <a:stretch/>
        </p:blipFill>
        <p:spPr>
          <a:xfrm>
            <a:off x="0" y="0"/>
            <a:ext cx="12198614" cy="3838575"/>
          </a:xfrm>
          <a:prstGeom prst="rect">
            <a:avLst/>
          </a:prstGeom>
        </p:spPr>
      </p:pic>
      <p:sp>
        <p:nvSpPr>
          <p:cNvPr id="5" name="Rectangle 4"/>
          <p:cNvSpPr/>
          <p:nvPr/>
        </p:nvSpPr>
        <p:spPr>
          <a:xfrm>
            <a:off x="0" y="0"/>
            <a:ext cx="12192000" cy="38385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p:cNvSpPr/>
          <p:nvPr/>
        </p:nvSpPr>
        <p:spPr>
          <a:xfrm>
            <a:off x="4871605" y="438150"/>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010935" y="2525248"/>
            <a:ext cx="1804988" cy="553998"/>
          </a:xfrm>
          <a:prstGeom prst="rect">
            <a:avLst/>
          </a:prstGeom>
        </p:spPr>
        <p:txBody>
          <a:bodyPr wrap="square">
            <a:spAutoFit/>
          </a:bodyPr>
          <a:lstStyle/>
          <a:p>
            <a:pPr algn="ctr">
              <a:lnSpc>
                <a:spcPts val="1800"/>
              </a:lnSpc>
            </a:pPr>
            <a:r>
              <a:rPr lang="en-IN" sz="1600" dirty="0">
                <a:solidFill>
                  <a:srgbClr val="C0A66C"/>
                </a:solidFill>
                <a:latin typeface="Archivo Black" panose="020B0A03020202020B04" pitchFamily="34" charset="0"/>
              </a:rPr>
              <a:t>CVA</a:t>
            </a:r>
          </a:p>
          <a:p>
            <a:pPr algn="ctr">
              <a:lnSpc>
                <a:spcPts val="1800"/>
              </a:lnSpc>
            </a:pPr>
            <a:r>
              <a:rPr lang="en-IN" sz="1600" dirty="0">
                <a:solidFill>
                  <a:schemeClr val="bg1"/>
                </a:solidFill>
                <a:latin typeface="Archivo Black" panose="020B0A03020202020B04" pitchFamily="34" charset="0"/>
              </a:rPr>
              <a:t>LOGIN</a:t>
            </a:r>
          </a:p>
        </p:txBody>
      </p:sp>
      <p:sp>
        <p:nvSpPr>
          <p:cNvPr id="17" name="Oval 16"/>
          <p:cNvSpPr/>
          <p:nvPr/>
        </p:nvSpPr>
        <p:spPr>
          <a:xfrm>
            <a:off x="881542" y="5515886"/>
            <a:ext cx="681418" cy="681418"/>
          </a:xfrm>
          <a:prstGeom prst="ellipse">
            <a:avLst/>
          </a:prstGeom>
          <a:solidFill>
            <a:srgbClr val="F4433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1</a:t>
            </a:r>
          </a:p>
        </p:txBody>
      </p:sp>
      <p:sp>
        <p:nvSpPr>
          <p:cNvPr id="18" name="Rectangle 17"/>
          <p:cNvSpPr/>
          <p:nvPr/>
        </p:nvSpPr>
        <p:spPr>
          <a:xfrm>
            <a:off x="1671242" y="6081652"/>
            <a:ext cx="837255" cy="336631"/>
          </a:xfrm>
          <a:prstGeom prst="rect">
            <a:avLst/>
          </a:prstGeom>
        </p:spPr>
        <p:txBody>
          <a:bodyPr wrap="square">
            <a:spAutoFit/>
          </a:bodyPr>
          <a:lstStyle/>
          <a:p>
            <a:pPr algn="ctr">
              <a:lnSpc>
                <a:spcPts val="1900"/>
              </a:lnSpc>
            </a:pPr>
            <a:r>
              <a:rPr lang="en-US" sz="2000" i="1" dirty="0">
                <a:solidFill>
                  <a:srgbClr val="002F5A"/>
                </a:solidFill>
                <a:latin typeface="Lobster Two" panose="02000506000000020003" pitchFamily="50" charset="0"/>
              </a:rPr>
              <a:t>CVA</a:t>
            </a:r>
          </a:p>
        </p:txBody>
      </p:sp>
      <p:sp>
        <p:nvSpPr>
          <p:cNvPr id="21" name="Oval 20"/>
          <p:cNvSpPr/>
          <p:nvPr/>
        </p:nvSpPr>
        <p:spPr>
          <a:xfrm>
            <a:off x="3213306" y="5596899"/>
            <a:ext cx="681418" cy="681418"/>
          </a:xfrm>
          <a:prstGeom prst="ellipse">
            <a:avLst/>
          </a:prstGeom>
          <a:solidFill>
            <a:srgbClr val="3DBC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2</a:t>
            </a:r>
          </a:p>
        </p:txBody>
      </p:sp>
      <p:sp>
        <p:nvSpPr>
          <p:cNvPr id="22" name="Oval 21"/>
          <p:cNvSpPr/>
          <p:nvPr/>
        </p:nvSpPr>
        <p:spPr>
          <a:xfrm>
            <a:off x="7778035" y="5528104"/>
            <a:ext cx="681418" cy="681418"/>
          </a:xfrm>
          <a:prstGeom prst="ellipse">
            <a:avLst/>
          </a:prstGeom>
          <a:solidFill>
            <a:srgbClr val="C0A66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3</a:t>
            </a:r>
          </a:p>
        </p:txBody>
      </p:sp>
      <p:sp>
        <p:nvSpPr>
          <p:cNvPr id="23" name="Rectangle 22"/>
          <p:cNvSpPr/>
          <p:nvPr/>
        </p:nvSpPr>
        <p:spPr>
          <a:xfrm>
            <a:off x="4405371" y="5987885"/>
            <a:ext cx="2279398" cy="747256"/>
          </a:xfrm>
          <a:prstGeom prst="rect">
            <a:avLst/>
          </a:prstGeom>
        </p:spPr>
        <p:txBody>
          <a:bodyPr wrap="square">
            <a:spAutoFit/>
          </a:bodyPr>
          <a:lstStyle/>
          <a:p>
            <a:pPr algn="ctr">
              <a:lnSpc>
                <a:spcPts val="1700"/>
              </a:lnSpc>
            </a:pPr>
            <a:r>
              <a:rPr lang="en-US" i="1" dirty="0">
                <a:solidFill>
                  <a:srgbClr val="3DBCE5"/>
                </a:solidFill>
                <a:latin typeface="Lobster Two" panose="02000506000000020003" pitchFamily="50" charset="0"/>
              </a:rPr>
              <a:t>Download the App and the QR Code scanner in the device </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30439" y="4766243"/>
            <a:ext cx="1010188" cy="1010188"/>
          </a:xfrm>
          <a:prstGeom prst="rect">
            <a:avLst/>
          </a:prstGeom>
        </p:spPr>
      </p:pic>
      <p:sp>
        <p:nvSpPr>
          <p:cNvPr id="36" name="Oval 35"/>
          <p:cNvSpPr/>
          <p:nvPr/>
        </p:nvSpPr>
        <p:spPr>
          <a:xfrm>
            <a:off x="1627360" y="4633586"/>
            <a:ext cx="1275502" cy="1275502"/>
          </a:xfrm>
          <a:prstGeom prst="ellipse">
            <a:avLst/>
          </a:prstGeom>
          <a:noFill/>
          <a:ln w="63500">
            <a:solidFill>
              <a:srgbClr val="F44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6253" y="4835612"/>
            <a:ext cx="1620582" cy="1101996"/>
          </a:xfrm>
          <a:prstGeom prst="rect">
            <a:avLst/>
          </a:prstGeom>
        </p:spPr>
      </p:pic>
      <p:grpSp>
        <p:nvGrpSpPr>
          <p:cNvPr id="38" name="Group 37"/>
          <p:cNvGrpSpPr/>
          <p:nvPr/>
        </p:nvGrpSpPr>
        <p:grpSpPr>
          <a:xfrm>
            <a:off x="8513109" y="965701"/>
            <a:ext cx="2960746" cy="5730949"/>
            <a:chOff x="5697204" y="562576"/>
            <a:chExt cx="2960746" cy="5730949"/>
          </a:xfrm>
        </p:grpSpPr>
        <p:grpSp>
          <p:nvGrpSpPr>
            <p:cNvPr id="41" name="Group 40"/>
            <p:cNvGrpSpPr/>
            <p:nvPr/>
          </p:nvGrpSpPr>
          <p:grpSpPr>
            <a:xfrm>
              <a:off x="5697204" y="562576"/>
              <a:ext cx="2960746" cy="5730949"/>
              <a:chOff x="8522743" y="556090"/>
              <a:chExt cx="2960746" cy="5730949"/>
            </a:xfrm>
          </p:grpSpPr>
          <p:grpSp>
            <p:nvGrpSpPr>
              <p:cNvPr id="46" name="Group 45"/>
              <p:cNvGrpSpPr/>
              <p:nvPr/>
            </p:nvGrpSpPr>
            <p:grpSpPr>
              <a:xfrm>
                <a:off x="8522743" y="556090"/>
                <a:ext cx="2960746" cy="5730949"/>
                <a:chOff x="8522743" y="556090"/>
                <a:chExt cx="2960746" cy="5730949"/>
              </a:xfrm>
            </p:grpSpPr>
            <p:pic>
              <p:nvPicPr>
                <p:cNvPr id="48" name="Picture 4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49" name="Picture 48"/>
                <p:cNvPicPr>
                  <a:picLocks noChangeAspect="1"/>
                </p:cNvPicPr>
                <p:nvPr/>
              </p:nvPicPr>
              <p:blipFill rotWithShape="1">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47" name="Rectangle 46"/>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5982554" y="2635543"/>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Login Here</a:t>
              </a:r>
            </a:p>
          </p:txBody>
        </p:sp>
      </p:grpSp>
      <p:sp>
        <p:nvSpPr>
          <p:cNvPr id="50" name="Rounded Rectangle 49"/>
          <p:cNvSpPr/>
          <p:nvPr/>
        </p:nvSpPr>
        <p:spPr>
          <a:xfrm>
            <a:off x="9110565" y="3707406"/>
            <a:ext cx="1765833" cy="319546"/>
          </a:xfrm>
          <a:prstGeom prst="roundRect">
            <a:avLst/>
          </a:prstGeom>
          <a:solidFill>
            <a:srgbClr val="C0A66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Username</a:t>
            </a:r>
          </a:p>
        </p:txBody>
      </p:sp>
      <p:sp>
        <p:nvSpPr>
          <p:cNvPr id="51" name="Rounded Rectangle 50"/>
          <p:cNvSpPr/>
          <p:nvPr/>
        </p:nvSpPr>
        <p:spPr>
          <a:xfrm>
            <a:off x="9110564" y="4171537"/>
            <a:ext cx="1765833" cy="319546"/>
          </a:xfrm>
          <a:prstGeom prst="roundRect">
            <a:avLst/>
          </a:prstGeom>
          <a:solidFill>
            <a:srgbClr val="C0A66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Password</a:t>
            </a:r>
          </a:p>
        </p:txBody>
      </p:sp>
      <p:sp>
        <p:nvSpPr>
          <p:cNvPr id="52" name="Rounded Rectangle 51"/>
          <p:cNvSpPr/>
          <p:nvPr/>
        </p:nvSpPr>
        <p:spPr>
          <a:xfrm>
            <a:off x="9977876" y="4657149"/>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Login</a:t>
            </a:r>
          </a:p>
        </p:txBody>
      </p:sp>
      <p:grpSp>
        <p:nvGrpSpPr>
          <p:cNvPr id="12" name="Group 11"/>
          <p:cNvGrpSpPr/>
          <p:nvPr/>
        </p:nvGrpSpPr>
        <p:grpSpPr>
          <a:xfrm>
            <a:off x="5648223" y="4629861"/>
            <a:ext cx="1275502" cy="1275502"/>
            <a:chOff x="5746416" y="4593311"/>
            <a:chExt cx="1275502" cy="1275502"/>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0255" y="4779735"/>
              <a:ext cx="928596" cy="817164"/>
            </a:xfrm>
            <a:prstGeom prst="rect">
              <a:avLst/>
            </a:prstGeom>
          </p:spPr>
        </p:pic>
        <p:sp>
          <p:nvSpPr>
            <p:cNvPr id="53" name="Oval 52"/>
            <p:cNvSpPr/>
            <p:nvPr/>
          </p:nvSpPr>
          <p:spPr>
            <a:xfrm>
              <a:off x="5746416" y="4593311"/>
              <a:ext cx="1275502" cy="1275502"/>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9289507" y="1716801"/>
            <a:ext cx="1568022" cy="764118"/>
            <a:chOff x="9576484" y="1314716"/>
            <a:chExt cx="1568022" cy="764118"/>
          </a:xfrm>
        </p:grpSpPr>
        <p:grpSp>
          <p:nvGrpSpPr>
            <p:cNvPr id="34" name="Group 33"/>
            <p:cNvGrpSpPr/>
            <p:nvPr/>
          </p:nvGrpSpPr>
          <p:grpSpPr>
            <a:xfrm>
              <a:off x="9576484" y="1314716"/>
              <a:ext cx="701084" cy="701084"/>
              <a:chOff x="5167427" y="4401879"/>
              <a:chExt cx="1169581" cy="1169581"/>
            </a:xfrm>
          </p:grpSpPr>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5" name="Frame 54"/>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5" name="Rectangle 34"/>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Tree>
    <p:extLst>
      <p:ext uri="{BB962C8B-B14F-4D97-AF65-F5344CB8AC3E}">
        <p14:creationId xmlns:p14="http://schemas.microsoft.com/office/powerpoint/2010/main" val="3797954983"/>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45393"/>
          <a:stretch/>
        </p:blipFill>
        <p:spPr>
          <a:xfrm>
            <a:off x="0" y="0"/>
            <a:ext cx="12198614" cy="3838575"/>
          </a:xfrm>
          <a:prstGeom prst="rect">
            <a:avLst/>
          </a:prstGeom>
        </p:spPr>
      </p:pic>
      <p:sp>
        <p:nvSpPr>
          <p:cNvPr id="5" name="Rectangle 4"/>
          <p:cNvSpPr/>
          <p:nvPr/>
        </p:nvSpPr>
        <p:spPr>
          <a:xfrm>
            <a:off x="0" y="0"/>
            <a:ext cx="12192000" cy="38385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p:cNvSpPr/>
          <p:nvPr/>
        </p:nvSpPr>
        <p:spPr>
          <a:xfrm>
            <a:off x="4871605" y="438150"/>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033746" y="2301506"/>
            <a:ext cx="1804988" cy="784830"/>
          </a:xfrm>
          <a:prstGeom prst="rect">
            <a:avLst/>
          </a:prstGeom>
        </p:spPr>
        <p:txBody>
          <a:bodyPr wrap="square">
            <a:spAutoFit/>
          </a:bodyPr>
          <a:lstStyle/>
          <a:p>
            <a:pPr algn="ctr">
              <a:lnSpc>
                <a:spcPts val="1800"/>
              </a:lnSpc>
            </a:pPr>
            <a:r>
              <a:rPr lang="en-IN" sz="1400" dirty="0">
                <a:solidFill>
                  <a:srgbClr val="C0A66C"/>
                </a:solidFill>
                <a:latin typeface="Archivo Black" panose="020B0A03020202020B04" pitchFamily="34" charset="0"/>
              </a:rPr>
              <a:t>REQUIREMENT</a:t>
            </a:r>
            <a:r>
              <a:rPr lang="en-IN" sz="2800" dirty="0">
                <a:solidFill>
                  <a:srgbClr val="C0A66C"/>
                </a:solidFill>
                <a:latin typeface="Archivo Black" panose="020B0A03020202020B04" pitchFamily="34" charset="0"/>
              </a:rPr>
              <a:t> </a:t>
            </a:r>
          </a:p>
          <a:p>
            <a:pPr algn="ctr">
              <a:lnSpc>
                <a:spcPts val="1800"/>
              </a:lnSpc>
            </a:pPr>
            <a:r>
              <a:rPr lang="en-IN" sz="1400" b="1" i="1" dirty="0">
                <a:solidFill>
                  <a:schemeClr val="bg1"/>
                </a:solidFill>
                <a:latin typeface="Lobster Two" panose="02000506000000020003" pitchFamily="50" charset="0"/>
              </a:rPr>
              <a:t>and</a:t>
            </a:r>
            <a:r>
              <a:rPr lang="en-IN" sz="1400" dirty="0">
                <a:solidFill>
                  <a:schemeClr val="bg1"/>
                </a:solidFill>
                <a:latin typeface="Archivo Black" panose="020B0A03020202020B04" pitchFamily="34" charset="0"/>
              </a:rPr>
              <a:t> </a:t>
            </a:r>
            <a:br>
              <a:rPr lang="en-IN" sz="1400" dirty="0">
                <a:solidFill>
                  <a:schemeClr val="bg1"/>
                </a:solidFill>
                <a:latin typeface="Archivo Black" panose="020B0A03020202020B04" pitchFamily="34" charset="0"/>
              </a:rPr>
            </a:br>
            <a:r>
              <a:rPr lang="en-IN" sz="1400" dirty="0">
                <a:solidFill>
                  <a:srgbClr val="C0A66C"/>
                </a:solidFill>
                <a:latin typeface="Archivo Black" panose="020B0A03020202020B04" pitchFamily="34" charset="0"/>
              </a:rPr>
              <a:t>OBJECTIVE</a:t>
            </a:r>
          </a:p>
        </p:txBody>
      </p:sp>
      <p:sp>
        <p:nvSpPr>
          <p:cNvPr id="8" name="Rectangle 7"/>
          <p:cNvSpPr/>
          <p:nvPr/>
        </p:nvSpPr>
        <p:spPr>
          <a:xfrm>
            <a:off x="2835965" y="4902413"/>
            <a:ext cx="2086246" cy="784830"/>
          </a:xfrm>
          <a:prstGeom prst="rect">
            <a:avLst/>
          </a:prstGeom>
        </p:spPr>
        <p:txBody>
          <a:bodyPr wrap="square">
            <a:spAutoFit/>
          </a:bodyPr>
          <a:lstStyle/>
          <a:p>
            <a:pPr algn="r">
              <a:lnSpc>
                <a:spcPts val="1800"/>
              </a:lnSpc>
            </a:pPr>
            <a:r>
              <a:rPr lang="en-IN" dirty="0">
                <a:solidFill>
                  <a:srgbClr val="C0A66C"/>
                </a:solidFill>
                <a:latin typeface="Archivo Black" panose="020B0A03020202020B04" pitchFamily="34" charset="0"/>
              </a:rPr>
              <a:t>DEVELOP A </a:t>
            </a:r>
            <a:r>
              <a:rPr lang="en-IN" dirty="0">
                <a:solidFill>
                  <a:srgbClr val="00478D"/>
                </a:solidFill>
                <a:latin typeface="Archivo Black" panose="020B0A03020202020B04" pitchFamily="34" charset="0"/>
              </a:rPr>
              <a:t>MOBILE APPLICATION</a:t>
            </a:r>
            <a:endParaRPr lang="en-US" dirty="0">
              <a:solidFill>
                <a:srgbClr val="00478D"/>
              </a:solidFill>
            </a:endParaRPr>
          </a:p>
        </p:txBody>
      </p:sp>
      <p:grpSp>
        <p:nvGrpSpPr>
          <p:cNvPr id="13" name="Group 12"/>
          <p:cNvGrpSpPr/>
          <p:nvPr/>
        </p:nvGrpSpPr>
        <p:grpSpPr>
          <a:xfrm>
            <a:off x="5059053" y="4441284"/>
            <a:ext cx="1733107" cy="1733107"/>
            <a:chOff x="7113181" y="4433777"/>
            <a:chExt cx="1733107" cy="1733107"/>
          </a:xfrm>
        </p:grpSpPr>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202962" y="4712415"/>
              <a:ext cx="1574809" cy="1212112"/>
            </a:xfrm>
            <a:prstGeom prst="rect">
              <a:avLst/>
            </a:prstGeom>
          </p:spPr>
        </p:pic>
        <p:sp>
          <p:nvSpPr>
            <p:cNvPr id="12" name="Oval 11"/>
            <p:cNvSpPr/>
            <p:nvPr/>
          </p:nvSpPr>
          <p:spPr>
            <a:xfrm>
              <a:off x="7113181" y="4433777"/>
              <a:ext cx="1733107" cy="1733107"/>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Connector 14"/>
          <p:cNvCxnSpPr>
            <a:stCxn id="12" idx="4"/>
          </p:cNvCxnSpPr>
          <p:nvPr/>
        </p:nvCxnSpPr>
        <p:spPr>
          <a:xfrm>
            <a:off x="5925607" y="6174391"/>
            <a:ext cx="0" cy="6836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6792160" y="4526730"/>
            <a:ext cx="681418" cy="681418"/>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1</a:t>
            </a:r>
          </a:p>
        </p:txBody>
      </p:sp>
      <p:sp>
        <p:nvSpPr>
          <p:cNvPr id="18" name="Rectangle 17"/>
          <p:cNvSpPr/>
          <p:nvPr/>
        </p:nvSpPr>
        <p:spPr>
          <a:xfrm>
            <a:off x="7542095" y="4571958"/>
            <a:ext cx="1782658" cy="580287"/>
          </a:xfrm>
          <a:prstGeom prst="rect">
            <a:avLst/>
          </a:prstGeom>
        </p:spPr>
        <p:txBody>
          <a:bodyPr wrap="square">
            <a:spAutoFit/>
          </a:bodyPr>
          <a:lstStyle/>
          <a:p>
            <a:pPr>
              <a:lnSpc>
                <a:spcPts val="1900"/>
              </a:lnSpc>
            </a:pPr>
            <a:r>
              <a:rPr lang="en-US" sz="2000" i="1" dirty="0">
                <a:latin typeface="Lobster Two" panose="02000506000000020003" pitchFamily="50" charset="0"/>
              </a:rPr>
              <a:t>Oscar Web Application</a:t>
            </a:r>
          </a:p>
        </p:txBody>
      </p:sp>
      <p:cxnSp>
        <p:nvCxnSpPr>
          <p:cNvPr id="20" name="Straight Connector 19"/>
          <p:cNvCxnSpPr/>
          <p:nvPr/>
        </p:nvCxnSpPr>
        <p:spPr>
          <a:xfrm>
            <a:off x="7542095" y="4472269"/>
            <a:ext cx="0" cy="735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649917"/>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8753554"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486440" y="619986"/>
            <a:ext cx="2960746" cy="5730949"/>
            <a:chOff x="2649374" y="547289"/>
            <a:chExt cx="2960746" cy="5730949"/>
          </a:xfrm>
        </p:grpSpPr>
        <p:grpSp>
          <p:nvGrpSpPr>
            <p:cNvPr id="39" name="Group 38"/>
            <p:cNvGrpSpPr/>
            <p:nvPr/>
          </p:nvGrpSpPr>
          <p:grpSpPr>
            <a:xfrm>
              <a:off x="2649374" y="547289"/>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CHECK-IN</a:t>
                </a:r>
              </a:p>
            </p:txBody>
          </p:sp>
          <p:sp>
            <p:nvSpPr>
              <p:cNvPr id="45" name="Rounded Rectangle 44"/>
              <p:cNvSpPr/>
              <p:nvPr/>
            </p:nvSpPr>
            <p:spPr>
              <a:xfrm>
                <a:off x="10138415" y="2690711"/>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CHECK-OUT</a:t>
                </a:r>
              </a:p>
            </p:txBody>
          </p:sp>
          <p:sp>
            <p:nvSpPr>
              <p:cNvPr id="47" name="Rounded Rectangle 46"/>
              <p:cNvSpPr/>
              <p:nvPr/>
            </p:nvSpPr>
            <p:spPr>
              <a:xfrm>
                <a:off x="9000975" y="3572419"/>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LOGOUT</a:t>
                </a:r>
              </a:p>
            </p:txBody>
          </p:sp>
        </p:grpSp>
        <p:sp>
          <p:nvSpPr>
            <p:cNvPr id="90" name="Rounded Rectangle 89"/>
            <p:cNvSpPr/>
            <p:nvPr/>
          </p:nvSpPr>
          <p:spPr>
            <a:xfrm>
              <a:off x="4187688" y="3595217"/>
              <a:ext cx="1044537" cy="79543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EXIT APP</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6627" y="3162796"/>
            <a:ext cx="597707" cy="597707"/>
          </a:xfrm>
          <a:prstGeom prst="rect">
            <a:avLst/>
          </a:prstGeom>
        </p:spPr>
      </p:pic>
      <p:sp>
        <p:nvSpPr>
          <p:cNvPr id="4" name="Rectangle 3"/>
          <p:cNvSpPr/>
          <p:nvPr/>
        </p:nvSpPr>
        <p:spPr>
          <a:xfrm>
            <a:off x="9310271" y="2666003"/>
            <a:ext cx="1677062" cy="276999"/>
          </a:xfrm>
          <a:prstGeom prst="rect">
            <a:avLst/>
          </a:prstGeom>
        </p:spPr>
        <p:txBody>
          <a:bodyPr wrap="none">
            <a:spAutoFit/>
          </a:bodyPr>
          <a:lstStyle/>
          <a:p>
            <a:r>
              <a:rPr lang="en-IN" sz="1200" dirty="0">
                <a:solidFill>
                  <a:srgbClr val="00B0F0"/>
                </a:solidFill>
                <a:latin typeface="Aller" panose="02000503030000020004" pitchFamily="2" charset="0"/>
              </a:rPr>
              <a:t>Looking up QR code…</a:t>
            </a:r>
            <a:endParaRPr lang="en-US" sz="1200" dirty="0">
              <a:solidFill>
                <a:srgbClr val="00B0F0"/>
              </a:solidFill>
              <a:latin typeface="Aller" panose="02000503030000020004" pitchFamily="2" charset="0"/>
            </a:endParaRPr>
          </a:p>
        </p:txBody>
      </p:sp>
      <p:sp>
        <p:nvSpPr>
          <p:cNvPr id="48" name="Rectangle 47"/>
          <p:cNvSpPr/>
          <p:nvPr/>
        </p:nvSpPr>
        <p:spPr>
          <a:xfrm>
            <a:off x="1104932" y="4076215"/>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CHECK IN</a:t>
            </a:r>
          </a:p>
        </p:txBody>
      </p:sp>
      <p:sp>
        <p:nvSpPr>
          <p:cNvPr id="50" name="Frame 49"/>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p:cNvGrpSpPr/>
          <p:nvPr/>
        </p:nvGrpSpPr>
        <p:grpSpPr>
          <a:xfrm>
            <a:off x="6271173" y="1367561"/>
            <a:ext cx="1568022" cy="764118"/>
            <a:chOff x="9576484" y="1314716"/>
            <a:chExt cx="1568022" cy="764118"/>
          </a:xfrm>
        </p:grpSpPr>
        <p:grpSp>
          <p:nvGrpSpPr>
            <p:cNvPr id="55" name="Group 54"/>
            <p:cNvGrpSpPr/>
            <p:nvPr/>
          </p:nvGrpSpPr>
          <p:grpSpPr>
            <a:xfrm>
              <a:off x="9576484" y="1314716"/>
              <a:ext cx="701084" cy="701084"/>
              <a:chOff x="5167427" y="4401879"/>
              <a:chExt cx="1169581" cy="1169581"/>
            </a:xfrm>
          </p:grpSpPr>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1" name="Frame 6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8" name="Rectangle 57"/>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2" name="Group 61"/>
          <p:cNvGrpSpPr/>
          <p:nvPr/>
        </p:nvGrpSpPr>
        <p:grpSpPr>
          <a:xfrm>
            <a:off x="9565268" y="1316091"/>
            <a:ext cx="1568022" cy="764118"/>
            <a:chOff x="9576484" y="1314716"/>
            <a:chExt cx="1568022" cy="764118"/>
          </a:xfrm>
        </p:grpSpPr>
        <p:grpSp>
          <p:nvGrpSpPr>
            <p:cNvPr id="63" name="Group 62"/>
            <p:cNvGrpSpPr/>
            <p:nvPr/>
          </p:nvGrpSpPr>
          <p:grpSpPr>
            <a:xfrm>
              <a:off x="9576484" y="1314716"/>
              <a:ext cx="701084" cy="701084"/>
              <a:chOff x="5167427" y="4401879"/>
              <a:chExt cx="1169581" cy="1169581"/>
            </a:xfrm>
          </p:grpSpPr>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6" name="Frame 6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Rectangle 6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67" name="Chevron 66"/>
          <p:cNvSpPr/>
          <p:nvPr/>
        </p:nvSpPr>
        <p:spPr>
          <a:xfrm>
            <a:off x="8497851"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9" name="Picture 48">
            <a:extLst>
              <a:ext uri="{FF2B5EF4-FFF2-40B4-BE49-F238E27FC236}">
                <a16:creationId xmlns:a16="http://schemas.microsoft.com/office/drawing/2014/main" xmlns="" id="{DBA79F50-FA37-440F-85EC-7950BDA734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2290" y="3025079"/>
            <a:ext cx="1023274" cy="1023274"/>
          </a:xfrm>
          <a:prstGeom prst="rect">
            <a:avLst/>
          </a:prstGeom>
        </p:spPr>
      </p:pic>
    </p:spTree>
    <p:extLst>
      <p:ext uri="{BB962C8B-B14F-4D97-AF65-F5344CB8AC3E}">
        <p14:creationId xmlns:p14="http://schemas.microsoft.com/office/powerpoint/2010/main" val="101253463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74" name="Rectangle 73"/>
          <p:cNvSpPr/>
          <p:nvPr/>
        </p:nvSpPr>
        <p:spPr>
          <a:xfrm>
            <a:off x="1091936" y="4091893"/>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CHECK IN</a:t>
            </a:r>
          </a:p>
        </p:txBody>
      </p:sp>
      <p:sp>
        <p:nvSpPr>
          <p:cNvPr id="77" name="Frame 76"/>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5" name="Group 74"/>
          <p:cNvGrpSpPr/>
          <p:nvPr/>
        </p:nvGrpSpPr>
        <p:grpSpPr>
          <a:xfrm>
            <a:off x="8753554"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5647868" y="586934"/>
            <a:ext cx="2960746" cy="5730949"/>
            <a:chOff x="8606149" y="545020"/>
            <a:chExt cx="2960746" cy="5730949"/>
          </a:xfrm>
        </p:grpSpPr>
        <p:grpSp>
          <p:nvGrpSpPr>
            <p:cNvPr id="58" name="Group 57"/>
            <p:cNvGrpSpPr/>
            <p:nvPr/>
          </p:nvGrpSpPr>
          <p:grpSpPr>
            <a:xfrm>
              <a:off x="8606149" y="545020"/>
              <a:ext cx="2960746" cy="5730949"/>
              <a:chOff x="8606149" y="545020"/>
              <a:chExt cx="2960746" cy="5730949"/>
            </a:xfrm>
          </p:grpSpPr>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2" name="Picture 61"/>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9" name="Rectangle 58"/>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539846" y="547289"/>
            <a:ext cx="2960746" cy="5730949"/>
            <a:chOff x="8606149" y="545020"/>
            <a:chExt cx="2960746" cy="5730949"/>
          </a:xfrm>
        </p:grpSpPr>
        <p:grpSp>
          <p:nvGrpSpPr>
            <p:cNvPr id="79" name="Group 78"/>
            <p:cNvGrpSpPr/>
            <p:nvPr/>
          </p:nvGrpSpPr>
          <p:grpSpPr>
            <a:xfrm>
              <a:off x="8606149" y="545020"/>
              <a:ext cx="2960746" cy="5730949"/>
              <a:chOff x="8606149" y="545020"/>
              <a:chExt cx="2960746" cy="5730949"/>
            </a:xfrm>
          </p:grpSpPr>
          <p:pic>
            <p:nvPicPr>
              <p:cNvPr id="81" name="Picture 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4" name="Picture 83"/>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0" name="Rectangle 79"/>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2872801" y="2254588"/>
            <a:ext cx="184727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1474" y="2242486"/>
            <a:ext cx="339499" cy="339499"/>
          </a:xfrm>
          <a:prstGeom prst="rect">
            <a:avLst/>
          </a:prstGeom>
        </p:spPr>
      </p:pic>
      <p:sp>
        <p:nvSpPr>
          <p:cNvPr id="82" name="Rectangle 81"/>
          <p:cNvSpPr/>
          <p:nvPr/>
        </p:nvSpPr>
        <p:spPr>
          <a:xfrm>
            <a:off x="4075954" y="3071569"/>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Toyota</a:t>
            </a:r>
          </a:p>
        </p:txBody>
      </p:sp>
      <p:sp>
        <p:nvSpPr>
          <p:cNvPr id="83" name="Rectangle 82"/>
          <p:cNvSpPr/>
          <p:nvPr/>
        </p:nvSpPr>
        <p:spPr>
          <a:xfrm>
            <a:off x="4077457" y="3357682"/>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White</a:t>
            </a:r>
          </a:p>
        </p:txBody>
      </p:sp>
      <p:sp>
        <p:nvSpPr>
          <p:cNvPr id="93" name="Rectangle 92"/>
          <p:cNvSpPr/>
          <p:nvPr/>
        </p:nvSpPr>
        <p:spPr>
          <a:xfrm>
            <a:off x="4077879" y="4197192"/>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843064</a:t>
            </a:r>
          </a:p>
        </p:txBody>
      </p:sp>
      <p:sp>
        <p:nvSpPr>
          <p:cNvPr id="94" name="Rectangle 93"/>
          <p:cNvSpPr/>
          <p:nvPr/>
        </p:nvSpPr>
        <p:spPr>
          <a:xfrm>
            <a:off x="4079462" y="3639610"/>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DXB</a:t>
            </a:r>
          </a:p>
        </p:txBody>
      </p:sp>
      <p:sp>
        <p:nvSpPr>
          <p:cNvPr id="95" name="Rectangle 94"/>
          <p:cNvSpPr/>
          <p:nvPr/>
        </p:nvSpPr>
        <p:spPr>
          <a:xfrm>
            <a:off x="4077418" y="3911086"/>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A</a:t>
            </a:r>
          </a:p>
        </p:txBody>
      </p:sp>
      <p:sp>
        <p:nvSpPr>
          <p:cNvPr id="96" name="Rectangle 95"/>
          <p:cNvSpPr/>
          <p:nvPr/>
        </p:nvSpPr>
        <p:spPr>
          <a:xfrm>
            <a:off x="4079450" y="2779530"/>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1234</a:t>
            </a:r>
          </a:p>
        </p:txBody>
      </p:sp>
      <p:sp>
        <p:nvSpPr>
          <p:cNvPr id="97" name="Rectangle 96"/>
          <p:cNvSpPr/>
          <p:nvPr/>
        </p:nvSpPr>
        <p:spPr>
          <a:xfrm>
            <a:off x="4078297" y="4754979"/>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052714063</a:t>
            </a:r>
          </a:p>
        </p:txBody>
      </p:sp>
      <p:sp>
        <p:nvSpPr>
          <p:cNvPr id="98" name="Rectangle 97"/>
          <p:cNvSpPr/>
          <p:nvPr/>
        </p:nvSpPr>
        <p:spPr>
          <a:xfrm>
            <a:off x="3029182" y="3060720"/>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Car Model</a:t>
            </a:r>
          </a:p>
        </p:txBody>
      </p:sp>
      <p:sp>
        <p:nvSpPr>
          <p:cNvPr id="99" name="Rectangle 98"/>
          <p:cNvSpPr/>
          <p:nvPr/>
        </p:nvSpPr>
        <p:spPr>
          <a:xfrm>
            <a:off x="3035548" y="3332183"/>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Car Color</a:t>
            </a:r>
          </a:p>
        </p:txBody>
      </p:sp>
      <p:sp>
        <p:nvSpPr>
          <p:cNvPr id="105" name="Rectangle 104"/>
          <p:cNvSpPr/>
          <p:nvPr/>
        </p:nvSpPr>
        <p:spPr>
          <a:xfrm>
            <a:off x="3031051" y="4174473"/>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Plate No</a:t>
            </a:r>
          </a:p>
        </p:txBody>
      </p:sp>
      <p:sp>
        <p:nvSpPr>
          <p:cNvPr id="106" name="Rectangle 105"/>
          <p:cNvSpPr/>
          <p:nvPr/>
        </p:nvSpPr>
        <p:spPr>
          <a:xfrm>
            <a:off x="3034474" y="3620290"/>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Emirate</a:t>
            </a:r>
          </a:p>
        </p:txBody>
      </p:sp>
      <p:sp>
        <p:nvSpPr>
          <p:cNvPr id="107" name="Rectangle 106"/>
          <p:cNvSpPr/>
          <p:nvPr/>
        </p:nvSpPr>
        <p:spPr>
          <a:xfrm>
            <a:off x="3035548" y="3903711"/>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Code</a:t>
            </a:r>
          </a:p>
        </p:txBody>
      </p:sp>
      <p:sp>
        <p:nvSpPr>
          <p:cNvPr id="108" name="Rectangle 107"/>
          <p:cNvSpPr/>
          <p:nvPr/>
        </p:nvSpPr>
        <p:spPr>
          <a:xfrm>
            <a:off x="3033672" y="2767007"/>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Ticket #</a:t>
            </a:r>
          </a:p>
        </p:txBody>
      </p:sp>
      <p:sp>
        <p:nvSpPr>
          <p:cNvPr id="109" name="Rectangle 108"/>
          <p:cNvSpPr/>
          <p:nvPr/>
        </p:nvSpPr>
        <p:spPr>
          <a:xfrm>
            <a:off x="3031051" y="4749789"/>
            <a:ext cx="941045" cy="230988"/>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Contact #</a:t>
            </a:r>
            <a:endParaRPr lang="en-US" sz="1000" dirty="0">
              <a:solidFill>
                <a:prstClr val="black"/>
              </a:solidFill>
              <a:latin typeface="Aller" panose="02000503030000020004" pitchFamily="2" charset="0"/>
            </a:endParaRPr>
          </a:p>
        </p:txBody>
      </p:sp>
      <p:sp>
        <p:nvSpPr>
          <p:cNvPr id="110" name="Rectangle 109"/>
          <p:cNvSpPr/>
          <p:nvPr/>
        </p:nvSpPr>
        <p:spPr>
          <a:xfrm>
            <a:off x="3034719" y="4446779"/>
            <a:ext cx="938164" cy="241345"/>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prstClr val="black"/>
                </a:solidFill>
                <a:latin typeface="Aller" panose="02000503030000020004" pitchFamily="2" charset="0"/>
              </a:rPr>
              <a:t>Name</a:t>
            </a:r>
          </a:p>
        </p:txBody>
      </p:sp>
      <p:sp>
        <p:nvSpPr>
          <p:cNvPr id="122" name="Rectangle 121"/>
          <p:cNvSpPr/>
          <p:nvPr/>
        </p:nvSpPr>
        <p:spPr>
          <a:xfrm>
            <a:off x="4073266" y="4470510"/>
            <a:ext cx="941832" cy="202892"/>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ller" panose="02000503030000020004" pitchFamily="2" charset="0"/>
              </a:rPr>
              <a:t>John</a:t>
            </a:r>
          </a:p>
        </p:txBody>
      </p:sp>
      <p:sp>
        <p:nvSpPr>
          <p:cNvPr id="123" name="Rounded Rectangle 122"/>
          <p:cNvSpPr/>
          <p:nvPr/>
        </p:nvSpPr>
        <p:spPr>
          <a:xfrm>
            <a:off x="2960598" y="5121175"/>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24" name="Rounded Rectangle 123"/>
          <p:cNvSpPr/>
          <p:nvPr/>
        </p:nvSpPr>
        <p:spPr>
          <a:xfrm>
            <a:off x="4265355" y="5127867"/>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Next</a:t>
            </a:r>
          </a:p>
        </p:txBody>
      </p:sp>
      <p:pic>
        <p:nvPicPr>
          <p:cNvPr id="125" name="Picture 1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5629" y="4221598"/>
            <a:ext cx="2495759" cy="1397524"/>
          </a:xfrm>
          <a:prstGeom prst="rect">
            <a:avLst/>
          </a:prstGeom>
        </p:spPr>
      </p:pic>
      <p:pic>
        <p:nvPicPr>
          <p:cNvPr id="126" name="Picture 1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08922" y="4203238"/>
            <a:ext cx="2495759" cy="1397524"/>
          </a:xfrm>
          <a:prstGeom prst="rect">
            <a:avLst/>
          </a:prstGeom>
        </p:spPr>
      </p:pic>
      <p:sp>
        <p:nvSpPr>
          <p:cNvPr id="127" name="Rectangle 126"/>
          <p:cNvSpPr/>
          <p:nvPr/>
        </p:nvSpPr>
        <p:spPr>
          <a:xfrm>
            <a:off x="5941491" y="2201635"/>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Parking No.</a:t>
            </a:r>
          </a:p>
        </p:txBody>
      </p:sp>
      <p:sp>
        <p:nvSpPr>
          <p:cNvPr id="128" name="Rectangle 127"/>
          <p:cNvSpPr/>
          <p:nvPr/>
        </p:nvSpPr>
        <p:spPr>
          <a:xfrm>
            <a:off x="7121648" y="2202995"/>
            <a:ext cx="116910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Guest Type</a:t>
            </a:r>
          </a:p>
        </p:txBody>
      </p:sp>
      <p:sp>
        <p:nvSpPr>
          <p:cNvPr id="16" name="Isosceles Triangle 15"/>
          <p:cNvSpPr/>
          <p:nvPr/>
        </p:nvSpPr>
        <p:spPr>
          <a:xfrm flipV="1">
            <a:off x="6843311" y="2305050"/>
            <a:ext cx="128989" cy="111197"/>
          </a:xfrm>
          <a:prstGeom prst="triangle">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p:cNvSpPr/>
          <p:nvPr/>
        </p:nvSpPr>
        <p:spPr>
          <a:xfrm flipV="1">
            <a:off x="8096096" y="2303872"/>
            <a:ext cx="128989" cy="111197"/>
          </a:xfrm>
          <a:prstGeom prst="triangle">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967927" y="2632447"/>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Images</a:t>
            </a:r>
          </a:p>
        </p:txBody>
      </p:sp>
      <p:sp>
        <p:nvSpPr>
          <p:cNvPr id="131" name="Rectangle 130"/>
          <p:cNvSpPr/>
          <p:nvPr/>
        </p:nvSpPr>
        <p:spPr>
          <a:xfrm>
            <a:off x="7136568" y="2632447"/>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Room Number</a:t>
            </a:r>
          </a:p>
        </p:txBody>
      </p:sp>
      <p:sp>
        <p:nvSpPr>
          <p:cNvPr id="132" name="Rectangle 131"/>
          <p:cNvSpPr/>
          <p:nvPr/>
        </p:nvSpPr>
        <p:spPr>
          <a:xfrm>
            <a:off x="5975630" y="3070245"/>
            <a:ext cx="2315119" cy="599732"/>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Notes</a:t>
            </a:r>
          </a:p>
        </p:txBody>
      </p:sp>
      <p:sp>
        <p:nvSpPr>
          <p:cNvPr id="133" name="Rounded Rectangle 132"/>
          <p:cNvSpPr/>
          <p:nvPr/>
        </p:nvSpPr>
        <p:spPr>
          <a:xfrm>
            <a:off x="6036582" y="3842468"/>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34" name="Rounded Rectangle 133"/>
          <p:cNvSpPr/>
          <p:nvPr/>
        </p:nvSpPr>
        <p:spPr>
          <a:xfrm>
            <a:off x="7341339" y="3849160"/>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Next</a:t>
            </a:r>
          </a:p>
        </p:txBody>
      </p:sp>
      <p:sp>
        <p:nvSpPr>
          <p:cNvPr id="155" name="Rectangle 154"/>
          <p:cNvSpPr/>
          <p:nvPr/>
        </p:nvSpPr>
        <p:spPr>
          <a:xfrm>
            <a:off x="9054056" y="2194943"/>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P01</a:t>
            </a:r>
          </a:p>
        </p:txBody>
      </p:sp>
      <p:sp>
        <p:nvSpPr>
          <p:cNvPr id="156" name="Rectangle 155"/>
          <p:cNvSpPr/>
          <p:nvPr/>
        </p:nvSpPr>
        <p:spPr>
          <a:xfrm>
            <a:off x="10234213" y="2196303"/>
            <a:ext cx="116910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Guest Type</a:t>
            </a:r>
          </a:p>
        </p:txBody>
      </p:sp>
      <p:sp>
        <p:nvSpPr>
          <p:cNvPr id="157" name="Rectangle 156"/>
          <p:cNvSpPr/>
          <p:nvPr/>
        </p:nvSpPr>
        <p:spPr>
          <a:xfrm>
            <a:off x="9080492" y="2625755"/>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Images</a:t>
            </a:r>
          </a:p>
        </p:txBody>
      </p:sp>
      <p:sp>
        <p:nvSpPr>
          <p:cNvPr id="158" name="Rectangle 157"/>
          <p:cNvSpPr/>
          <p:nvPr/>
        </p:nvSpPr>
        <p:spPr>
          <a:xfrm>
            <a:off x="10249133" y="2625755"/>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Room Number</a:t>
            </a:r>
          </a:p>
        </p:txBody>
      </p:sp>
      <p:sp>
        <p:nvSpPr>
          <p:cNvPr id="159" name="Rectangle 158"/>
          <p:cNvSpPr/>
          <p:nvPr/>
        </p:nvSpPr>
        <p:spPr>
          <a:xfrm>
            <a:off x="9088195" y="3063553"/>
            <a:ext cx="2315119" cy="599732"/>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Notes</a:t>
            </a:r>
          </a:p>
        </p:txBody>
      </p:sp>
      <p:sp>
        <p:nvSpPr>
          <p:cNvPr id="160" name="Rounded Rectangle 159"/>
          <p:cNvSpPr/>
          <p:nvPr/>
        </p:nvSpPr>
        <p:spPr>
          <a:xfrm>
            <a:off x="9149147" y="383577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61" name="Rounded Rectangle 160"/>
          <p:cNvSpPr/>
          <p:nvPr/>
        </p:nvSpPr>
        <p:spPr>
          <a:xfrm>
            <a:off x="10453904" y="3842468"/>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Next</a:t>
            </a:r>
          </a:p>
        </p:txBody>
      </p:sp>
      <p:sp>
        <p:nvSpPr>
          <p:cNvPr id="162" name="Isosceles Triangle 161"/>
          <p:cNvSpPr/>
          <p:nvPr/>
        </p:nvSpPr>
        <p:spPr>
          <a:xfrm flipV="1">
            <a:off x="11126243" y="2311738"/>
            <a:ext cx="128989" cy="111197"/>
          </a:xfrm>
          <a:prstGeom prst="triangle">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6409402" y="1346295"/>
            <a:ext cx="1568022" cy="764118"/>
            <a:chOff x="9576484" y="1314716"/>
            <a:chExt cx="1568022" cy="764118"/>
          </a:xfrm>
        </p:grpSpPr>
        <p:grpSp>
          <p:nvGrpSpPr>
            <p:cNvPr id="90" name="Group 89"/>
            <p:cNvGrpSpPr/>
            <p:nvPr/>
          </p:nvGrpSpPr>
          <p:grpSpPr>
            <a:xfrm>
              <a:off x="9576484" y="1314716"/>
              <a:ext cx="701084" cy="701084"/>
              <a:chOff x="5167427" y="4401879"/>
              <a:chExt cx="1169581" cy="1169581"/>
            </a:xfrm>
          </p:grpSpPr>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00" name="Frame 99"/>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1" name="Rectangle 90"/>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101" name="Group 100"/>
          <p:cNvGrpSpPr/>
          <p:nvPr/>
        </p:nvGrpSpPr>
        <p:grpSpPr>
          <a:xfrm>
            <a:off x="3287900" y="1302551"/>
            <a:ext cx="1568022" cy="764118"/>
            <a:chOff x="9576484" y="1314716"/>
            <a:chExt cx="1568022" cy="764118"/>
          </a:xfrm>
        </p:grpSpPr>
        <p:grpSp>
          <p:nvGrpSpPr>
            <p:cNvPr id="102" name="Group 101"/>
            <p:cNvGrpSpPr/>
            <p:nvPr/>
          </p:nvGrpSpPr>
          <p:grpSpPr>
            <a:xfrm>
              <a:off x="9576484" y="1314716"/>
              <a:ext cx="701084" cy="701084"/>
              <a:chOff x="5167427" y="4401879"/>
              <a:chExt cx="1169581" cy="1169581"/>
            </a:xfrm>
          </p:grpSpPr>
          <p:pic>
            <p:nvPicPr>
              <p:cNvPr id="104" name="Picture 1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11" name="Frame 11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3" name="Rectangle 102"/>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112" name="Group 111"/>
          <p:cNvGrpSpPr/>
          <p:nvPr/>
        </p:nvGrpSpPr>
        <p:grpSpPr>
          <a:xfrm>
            <a:off x="9514549" y="1314724"/>
            <a:ext cx="1568022" cy="764118"/>
            <a:chOff x="9576484" y="1314716"/>
            <a:chExt cx="1568022" cy="764118"/>
          </a:xfrm>
        </p:grpSpPr>
        <p:grpSp>
          <p:nvGrpSpPr>
            <p:cNvPr id="113" name="Group 112"/>
            <p:cNvGrpSpPr/>
            <p:nvPr/>
          </p:nvGrpSpPr>
          <p:grpSpPr>
            <a:xfrm>
              <a:off x="9576484" y="1314716"/>
              <a:ext cx="701084" cy="701084"/>
              <a:chOff x="5167427" y="4401879"/>
              <a:chExt cx="1169581" cy="1169581"/>
            </a:xfrm>
          </p:grpSpPr>
          <p:pic>
            <p:nvPicPr>
              <p:cNvPr id="115" name="Picture 1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16" name="Frame 11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4" name="Rectangle 11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117" name="Chevron 116"/>
          <p:cNvSpPr/>
          <p:nvPr/>
        </p:nvSpPr>
        <p:spPr>
          <a:xfrm>
            <a:off x="856685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Chevron 117"/>
          <p:cNvSpPr/>
          <p:nvPr/>
        </p:nvSpPr>
        <p:spPr>
          <a:xfrm>
            <a:off x="5466472" y="3303415"/>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0" name="Picture 119">
            <a:extLst>
              <a:ext uri="{FF2B5EF4-FFF2-40B4-BE49-F238E27FC236}">
                <a16:creationId xmlns:a16="http://schemas.microsoft.com/office/drawing/2014/main" xmlns="" id="{C2EECDE9-46BB-48D0-81BE-F6A7C542F16A}"/>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6641686" y="2388414"/>
            <a:ext cx="447698" cy="447698"/>
          </a:xfrm>
          <a:prstGeom prst="rect">
            <a:avLst/>
          </a:prstGeom>
        </p:spPr>
      </p:pic>
      <p:pic>
        <p:nvPicPr>
          <p:cNvPr id="121" name="Picture 120">
            <a:extLst>
              <a:ext uri="{FF2B5EF4-FFF2-40B4-BE49-F238E27FC236}">
                <a16:creationId xmlns:a16="http://schemas.microsoft.com/office/drawing/2014/main" xmlns="" id="{574F1E74-E8F8-4DB3-9427-68EB72649156}"/>
              </a:ext>
            </a:extLst>
          </p:cNvPr>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11096013" y="2373997"/>
            <a:ext cx="447698" cy="447698"/>
          </a:xfrm>
          <a:prstGeom prst="rect">
            <a:avLst/>
          </a:prstGeom>
        </p:spPr>
      </p:pic>
    </p:spTree>
    <p:extLst>
      <p:ext uri="{BB962C8B-B14F-4D97-AF65-F5344CB8AC3E}">
        <p14:creationId xmlns:p14="http://schemas.microsoft.com/office/powerpoint/2010/main" val="1437049092"/>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56" name="Rectangle 55"/>
          <p:cNvSpPr/>
          <p:nvPr/>
        </p:nvSpPr>
        <p:spPr>
          <a:xfrm>
            <a:off x="1103522" y="4079802"/>
            <a:ext cx="2524213" cy="323165"/>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CHECK IN</a:t>
            </a:r>
          </a:p>
        </p:txBody>
      </p:sp>
      <p:sp>
        <p:nvSpPr>
          <p:cNvPr id="60" name="Frame 59"/>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5" name="Group 74"/>
          <p:cNvGrpSpPr/>
          <p:nvPr/>
        </p:nvGrpSpPr>
        <p:grpSpPr>
          <a:xfrm>
            <a:off x="8891570"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2686967" y="595819"/>
            <a:ext cx="2960746" cy="5730949"/>
            <a:chOff x="8606149" y="545020"/>
            <a:chExt cx="2960746" cy="5730949"/>
          </a:xfrm>
        </p:grpSpPr>
        <p:grpSp>
          <p:nvGrpSpPr>
            <p:cNvPr id="117" name="Group 116"/>
            <p:cNvGrpSpPr/>
            <p:nvPr/>
          </p:nvGrpSpPr>
          <p:grpSpPr>
            <a:xfrm>
              <a:off x="8606149" y="545020"/>
              <a:ext cx="2960746" cy="5730949"/>
              <a:chOff x="8606149" y="545020"/>
              <a:chExt cx="2960746" cy="5730949"/>
            </a:xfrm>
          </p:grpSpPr>
          <p:pic>
            <p:nvPicPr>
              <p:cNvPr id="119" name="Picture 1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120" name="Picture 11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118" name="Rectangle 117"/>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5792177" y="586934"/>
            <a:ext cx="2960746" cy="5730949"/>
            <a:chOff x="8606149" y="545020"/>
            <a:chExt cx="2960746" cy="5730949"/>
          </a:xfrm>
        </p:grpSpPr>
        <p:grpSp>
          <p:nvGrpSpPr>
            <p:cNvPr id="58" name="Group 57"/>
            <p:cNvGrpSpPr/>
            <p:nvPr/>
          </p:nvGrpSpPr>
          <p:grpSpPr>
            <a:xfrm>
              <a:off x="8606149" y="545020"/>
              <a:ext cx="2960746" cy="5730949"/>
              <a:chOff x="8606149" y="545020"/>
              <a:chExt cx="2960746" cy="5730949"/>
            </a:xfrm>
          </p:grpSpPr>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2" name="Picture 61"/>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9" name="Rectangle 58"/>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2987469" y="2228185"/>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P01</a:t>
            </a:r>
          </a:p>
        </p:txBody>
      </p:sp>
      <p:sp>
        <p:nvSpPr>
          <p:cNvPr id="141" name="Rectangle 140"/>
          <p:cNvSpPr/>
          <p:nvPr/>
        </p:nvSpPr>
        <p:spPr>
          <a:xfrm>
            <a:off x="4167626" y="2229545"/>
            <a:ext cx="1169101"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VIP</a:t>
            </a:r>
          </a:p>
        </p:txBody>
      </p:sp>
      <p:sp>
        <p:nvSpPr>
          <p:cNvPr id="142" name="Rectangle 141"/>
          <p:cNvSpPr/>
          <p:nvPr/>
        </p:nvSpPr>
        <p:spPr>
          <a:xfrm>
            <a:off x="3013905" y="2658997"/>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Images</a:t>
            </a:r>
          </a:p>
        </p:txBody>
      </p:sp>
      <p:sp>
        <p:nvSpPr>
          <p:cNvPr id="143" name="Rectangle 142"/>
          <p:cNvSpPr/>
          <p:nvPr/>
        </p:nvSpPr>
        <p:spPr>
          <a:xfrm>
            <a:off x="4182546" y="2658997"/>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Room Number</a:t>
            </a:r>
          </a:p>
        </p:txBody>
      </p:sp>
      <p:sp>
        <p:nvSpPr>
          <p:cNvPr id="144" name="Rectangle 143"/>
          <p:cNvSpPr/>
          <p:nvPr/>
        </p:nvSpPr>
        <p:spPr>
          <a:xfrm>
            <a:off x="3021608" y="3096795"/>
            <a:ext cx="2315119" cy="599732"/>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Notes</a:t>
            </a:r>
          </a:p>
        </p:txBody>
      </p:sp>
      <p:sp>
        <p:nvSpPr>
          <p:cNvPr id="145" name="Rounded Rectangle 144"/>
          <p:cNvSpPr/>
          <p:nvPr/>
        </p:nvSpPr>
        <p:spPr>
          <a:xfrm>
            <a:off x="3082560" y="3869018"/>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46" name="Rounded Rectangle 145"/>
          <p:cNvSpPr/>
          <p:nvPr/>
        </p:nvSpPr>
        <p:spPr>
          <a:xfrm>
            <a:off x="4387317" y="3875710"/>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Skip</a:t>
            </a:r>
          </a:p>
        </p:txBody>
      </p:sp>
      <p:pic>
        <p:nvPicPr>
          <p:cNvPr id="148" name="Picture 1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3144" y="4234570"/>
            <a:ext cx="2495759" cy="1397524"/>
          </a:xfrm>
          <a:prstGeom prst="rect">
            <a:avLst/>
          </a:prstGeom>
        </p:spPr>
      </p:pic>
      <p:pic>
        <p:nvPicPr>
          <p:cNvPr id="152" name="Picture 151"/>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515528" y="2704213"/>
            <a:ext cx="447698" cy="447698"/>
          </a:xfrm>
          <a:prstGeom prst="rect">
            <a:avLst/>
          </a:prstGeom>
        </p:spPr>
      </p:pic>
      <p:sp>
        <p:nvSpPr>
          <p:cNvPr id="153" name="Rounded Rectangle 152"/>
          <p:cNvSpPr/>
          <p:nvPr/>
        </p:nvSpPr>
        <p:spPr>
          <a:xfrm>
            <a:off x="6776191" y="5328227"/>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Upload</a:t>
            </a:r>
          </a:p>
        </p:txBody>
      </p:sp>
      <p:sp>
        <p:nvSpPr>
          <p:cNvPr id="154" name="Rectangle 153"/>
          <p:cNvSpPr/>
          <p:nvPr/>
        </p:nvSpPr>
        <p:spPr>
          <a:xfrm>
            <a:off x="9176329" y="2261568"/>
            <a:ext cx="2409063" cy="348813"/>
          </a:xfrm>
          <a:prstGeom prst="rect">
            <a:avLst/>
          </a:prstGeom>
        </p:spPr>
        <p:txBody>
          <a:bodyPr wrap="square">
            <a:spAutoFit/>
          </a:bodyPr>
          <a:lstStyle/>
          <a:p>
            <a:pPr algn="ctr">
              <a:lnSpc>
                <a:spcPts val="2000"/>
              </a:lnSpc>
            </a:pPr>
            <a:r>
              <a:rPr lang="en-US" sz="1600" i="1" dirty="0">
                <a:solidFill>
                  <a:schemeClr val="bg1">
                    <a:lumMod val="75000"/>
                  </a:schemeClr>
                </a:solidFill>
                <a:latin typeface="Lobster Two" panose="02000506000000020003" pitchFamily="50" charset="0"/>
              </a:rPr>
              <a:t>Photo Library</a:t>
            </a:r>
          </a:p>
        </p:txBody>
      </p:sp>
      <p:grpSp>
        <p:nvGrpSpPr>
          <p:cNvPr id="2" name="Group 1"/>
          <p:cNvGrpSpPr/>
          <p:nvPr/>
        </p:nvGrpSpPr>
        <p:grpSpPr>
          <a:xfrm>
            <a:off x="9221531" y="2694676"/>
            <a:ext cx="2344517" cy="2829824"/>
            <a:chOff x="9074881" y="2694676"/>
            <a:chExt cx="2344517" cy="2829824"/>
          </a:xfrm>
        </p:grpSpPr>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81072" y="2704213"/>
              <a:ext cx="1093655" cy="731607"/>
            </a:xfrm>
            <a:prstGeom prst="rect">
              <a:avLst/>
            </a:prstGeom>
            <a:ln w="12700">
              <a:solidFill>
                <a:schemeClr val="bg1"/>
              </a:solidFill>
            </a:ln>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74881" y="3508057"/>
              <a:ext cx="1109371" cy="841348"/>
            </a:xfrm>
            <a:prstGeom prst="rect">
              <a:avLst/>
            </a:prstGeom>
            <a:ln w="12700">
              <a:solidFill>
                <a:schemeClr val="bg1"/>
              </a:solidFill>
            </a:ln>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15489"/>
            <a:stretch/>
          </p:blipFill>
          <p:spPr>
            <a:xfrm>
              <a:off x="10260973" y="2694676"/>
              <a:ext cx="1158425" cy="733375"/>
            </a:xfrm>
            <a:prstGeom prst="rect">
              <a:avLst/>
            </a:prstGeom>
            <a:ln w="12700">
              <a:solidFill>
                <a:schemeClr val="bg1"/>
              </a:solidFill>
            </a:ln>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59196" y="3493827"/>
              <a:ext cx="1147618" cy="862626"/>
            </a:xfrm>
            <a:prstGeom prst="rect">
              <a:avLst/>
            </a:prstGeom>
            <a:ln w="12700">
              <a:solidFill>
                <a:schemeClr val="bg1"/>
              </a:solidFill>
            </a:ln>
          </p:spPr>
        </p:pic>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15358" b="20772"/>
            <a:stretch/>
          </p:blipFill>
          <p:spPr>
            <a:xfrm>
              <a:off x="9084548" y="4417374"/>
              <a:ext cx="2322265" cy="1107126"/>
            </a:xfrm>
            <a:prstGeom prst="rect">
              <a:avLst/>
            </a:prstGeom>
            <a:ln>
              <a:solidFill>
                <a:schemeClr val="bg1"/>
              </a:solidFill>
            </a:ln>
          </p:spPr>
        </p:pic>
      </p:grpSp>
      <p:grpSp>
        <p:nvGrpSpPr>
          <p:cNvPr id="15" name="Group 14"/>
          <p:cNvGrpSpPr/>
          <p:nvPr/>
        </p:nvGrpSpPr>
        <p:grpSpPr>
          <a:xfrm>
            <a:off x="6050916" y="2153666"/>
            <a:ext cx="2478631" cy="3037459"/>
            <a:chOff x="5962649" y="2153666"/>
            <a:chExt cx="2478631" cy="3037459"/>
          </a:xfrm>
        </p:grpSpPr>
        <p:pic>
          <p:nvPicPr>
            <p:cNvPr id="3" name="Picture 2"/>
            <p:cNvPicPr>
              <a:picLocks noChangeAspect="1"/>
            </p:cNvPicPr>
            <p:nvPr/>
          </p:nvPicPr>
          <p:blipFill rotWithShape="1">
            <a:blip r:embed="rId12">
              <a:extLst>
                <a:ext uri="{28A0092B-C50C-407E-A947-70E740481C1C}">
                  <a14:useLocalDpi xmlns:a14="http://schemas.microsoft.com/office/drawing/2010/main" val="0"/>
                </a:ext>
              </a:extLst>
            </a:blip>
            <a:srcRect t="18094"/>
            <a:stretch/>
          </p:blipFill>
          <p:spPr>
            <a:xfrm>
              <a:off x="5971801" y="2162174"/>
              <a:ext cx="2463741" cy="3028951"/>
            </a:xfrm>
            <a:prstGeom prst="rect">
              <a:avLst/>
            </a:prstGeom>
          </p:spPr>
        </p:pic>
        <p:pic>
          <p:nvPicPr>
            <p:cNvPr id="13" name="Picture 12"/>
            <p:cNvPicPr>
              <a:picLocks noChangeAspect="1"/>
            </p:cNvPicPr>
            <p:nvPr/>
          </p:nvPicPr>
          <p:blipFill rotWithShape="1">
            <a:blip r:embed="rId13" cstate="print">
              <a:extLst>
                <a:ext uri="{28A0092B-C50C-407E-A947-70E740481C1C}">
                  <a14:useLocalDpi xmlns:a14="http://schemas.microsoft.com/office/drawing/2010/main" val="0"/>
                </a:ext>
              </a:extLst>
            </a:blip>
            <a:srcRect l="38379"/>
            <a:stretch/>
          </p:blipFill>
          <p:spPr>
            <a:xfrm>
              <a:off x="5962649" y="2153666"/>
              <a:ext cx="2478631" cy="2584680"/>
            </a:xfrm>
            <a:prstGeom prst="rect">
              <a:avLst/>
            </a:prstGeom>
          </p:spPr>
        </p:pic>
      </p:grpSp>
      <p:grpSp>
        <p:nvGrpSpPr>
          <p:cNvPr id="63" name="Group 62"/>
          <p:cNvGrpSpPr/>
          <p:nvPr/>
        </p:nvGrpSpPr>
        <p:grpSpPr>
          <a:xfrm>
            <a:off x="3468661" y="1345083"/>
            <a:ext cx="1568022" cy="764118"/>
            <a:chOff x="9576484" y="1314716"/>
            <a:chExt cx="1568022" cy="764118"/>
          </a:xfrm>
        </p:grpSpPr>
        <p:grpSp>
          <p:nvGrpSpPr>
            <p:cNvPr id="64" name="Group 63"/>
            <p:cNvGrpSpPr/>
            <p:nvPr/>
          </p:nvGrpSpPr>
          <p:grpSpPr>
            <a:xfrm>
              <a:off x="9576484" y="1314716"/>
              <a:ext cx="701084" cy="701084"/>
              <a:chOff x="5167427" y="4401879"/>
              <a:chExt cx="1169581" cy="1169581"/>
            </a:xfrm>
          </p:grpSpPr>
          <p:pic>
            <p:nvPicPr>
              <p:cNvPr id="66" name="Picture 6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7" name="Frame 66"/>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Rectangle 64"/>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8" name="Group 67"/>
          <p:cNvGrpSpPr/>
          <p:nvPr/>
        </p:nvGrpSpPr>
        <p:grpSpPr>
          <a:xfrm>
            <a:off x="6524453" y="1337753"/>
            <a:ext cx="1568022" cy="764118"/>
            <a:chOff x="9576484" y="1314716"/>
            <a:chExt cx="1568022" cy="764118"/>
          </a:xfrm>
        </p:grpSpPr>
        <p:grpSp>
          <p:nvGrpSpPr>
            <p:cNvPr id="69" name="Group 68"/>
            <p:cNvGrpSpPr/>
            <p:nvPr/>
          </p:nvGrpSpPr>
          <p:grpSpPr>
            <a:xfrm>
              <a:off x="9576484" y="1314716"/>
              <a:ext cx="701084" cy="701084"/>
              <a:chOff x="5167427" y="4401879"/>
              <a:chExt cx="1169581" cy="1169581"/>
            </a:xfrm>
          </p:grpSpPr>
          <p:pic>
            <p:nvPicPr>
              <p:cNvPr id="71" name="Picture 7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2" name="Frame 71"/>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0" name="Rectangle 69"/>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73" name="Group 72"/>
          <p:cNvGrpSpPr/>
          <p:nvPr/>
        </p:nvGrpSpPr>
        <p:grpSpPr>
          <a:xfrm>
            <a:off x="9667400" y="1315238"/>
            <a:ext cx="1568022" cy="764118"/>
            <a:chOff x="9576484" y="1314716"/>
            <a:chExt cx="1568022" cy="764118"/>
          </a:xfrm>
        </p:grpSpPr>
        <p:grpSp>
          <p:nvGrpSpPr>
            <p:cNvPr id="74" name="Group 73"/>
            <p:cNvGrpSpPr/>
            <p:nvPr/>
          </p:nvGrpSpPr>
          <p:grpSpPr>
            <a:xfrm>
              <a:off x="9576484" y="1314716"/>
              <a:ext cx="701084" cy="701084"/>
              <a:chOff x="5167427" y="4401879"/>
              <a:chExt cx="1169581" cy="1169581"/>
            </a:xfrm>
          </p:grpSpPr>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8" name="Frame 77"/>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6" name="Rectangle 75"/>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79" name="Chevron 78"/>
          <p:cNvSpPr/>
          <p:nvPr/>
        </p:nvSpPr>
        <p:spPr>
          <a:xfrm>
            <a:off x="8722131"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Chevron 79"/>
          <p:cNvSpPr/>
          <p:nvPr/>
        </p:nvSpPr>
        <p:spPr>
          <a:xfrm>
            <a:off x="5616623"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95340841"/>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14" name="Isosceles Triangle 13"/>
          <p:cNvSpPr/>
          <p:nvPr/>
        </p:nvSpPr>
        <p:spPr>
          <a:xfrm flipV="1">
            <a:off x="11263103"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8867808" y="523292"/>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775822" y="575574"/>
            <a:ext cx="2960746" cy="5730949"/>
            <a:chOff x="2559520" y="676942"/>
            <a:chExt cx="2960746" cy="5730949"/>
          </a:xfrm>
        </p:grpSpPr>
        <p:grpSp>
          <p:nvGrpSpPr>
            <p:cNvPr id="75" name="Group 74"/>
            <p:cNvGrpSpPr/>
            <p:nvPr/>
          </p:nvGrpSpPr>
          <p:grpSpPr>
            <a:xfrm>
              <a:off x="2559520" y="676942"/>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p:cNvSpPr/>
            <p:nvPr/>
          </p:nvSpPr>
          <p:spPr>
            <a:xfrm>
              <a:off x="3173387" y="2780368"/>
              <a:ext cx="1677062" cy="276999"/>
            </a:xfrm>
            <a:prstGeom prst="rect">
              <a:avLst/>
            </a:prstGeom>
          </p:spPr>
          <p:txBody>
            <a:bodyPr wrap="none">
              <a:spAutoFit/>
            </a:bodyPr>
            <a:lstStyle/>
            <a:p>
              <a:r>
                <a:rPr lang="en-IN" sz="1200" dirty="0">
                  <a:solidFill>
                    <a:srgbClr val="00B0F0"/>
                  </a:solidFill>
                  <a:latin typeface="Aller" panose="02000503030000020004" pitchFamily="2" charset="0"/>
                </a:rPr>
                <a:t>Looking up QR code…</a:t>
              </a:r>
              <a:endParaRPr lang="en-US" sz="1200" dirty="0">
                <a:solidFill>
                  <a:srgbClr val="00B0F0"/>
                </a:solidFill>
                <a:latin typeface="Aller" panose="02000503030000020004" pitchFamily="2" charset="0"/>
              </a:endParaRPr>
            </a:p>
          </p:txBody>
        </p:sp>
        <p:grpSp>
          <p:nvGrpSpPr>
            <p:cNvPr id="15" name="Group 14"/>
            <p:cNvGrpSpPr/>
            <p:nvPr/>
          </p:nvGrpSpPr>
          <p:grpSpPr>
            <a:xfrm>
              <a:off x="2976890" y="3231584"/>
              <a:ext cx="2046858" cy="1087393"/>
              <a:chOff x="9124744" y="3218815"/>
              <a:chExt cx="2046858" cy="1087393"/>
            </a:xfrm>
          </p:grpSpPr>
          <p:grpSp>
            <p:nvGrpSpPr>
              <p:cNvPr id="13" name="Group 12"/>
              <p:cNvGrpSpPr/>
              <p:nvPr/>
            </p:nvGrpSpPr>
            <p:grpSpPr>
              <a:xfrm>
                <a:off x="9124744" y="3218815"/>
                <a:ext cx="2036897" cy="317479"/>
                <a:chOff x="9124744" y="3218815"/>
                <a:chExt cx="2036897" cy="317479"/>
              </a:xfrm>
            </p:grpSpPr>
            <p:cxnSp>
              <p:nvCxnSpPr>
                <p:cNvPr id="6" name="Straight Connector 5"/>
                <p:cNvCxnSpPr/>
                <p:nvPr/>
              </p:nvCxnSpPr>
              <p:spPr>
                <a:xfrm>
                  <a:off x="9124744" y="3228051"/>
                  <a:ext cx="2036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133980" y="3218815"/>
                  <a:ext cx="0" cy="3143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1156239" y="3221928"/>
                  <a:ext cx="0" cy="3143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rot="10800000">
                <a:off x="9134705" y="3988729"/>
                <a:ext cx="2036897" cy="317479"/>
                <a:chOff x="9124744" y="3218815"/>
                <a:chExt cx="2036897" cy="317479"/>
              </a:xfrm>
            </p:grpSpPr>
            <p:cxnSp>
              <p:nvCxnSpPr>
                <p:cNvPr id="102" name="Straight Connector 101"/>
                <p:cNvCxnSpPr/>
                <p:nvPr/>
              </p:nvCxnSpPr>
              <p:spPr>
                <a:xfrm flipV="1">
                  <a:off x="9124744" y="3228051"/>
                  <a:ext cx="20368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9133980" y="3218815"/>
                  <a:ext cx="0" cy="3143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1156239" y="3221928"/>
                  <a:ext cx="0" cy="31436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82" name="Rounded Rectangle 81"/>
          <p:cNvSpPr/>
          <p:nvPr/>
        </p:nvSpPr>
        <p:spPr>
          <a:xfrm>
            <a:off x="6079315" y="5212903"/>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83" name="Rounded Rectangle 82"/>
          <p:cNvSpPr/>
          <p:nvPr/>
        </p:nvSpPr>
        <p:spPr>
          <a:xfrm>
            <a:off x="7384072" y="5219595"/>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Next</a:t>
            </a:r>
          </a:p>
        </p:txBody>
      </p:sp>
      <p:sp>
        <p:nvSpPr>
          <p:cNvPr id="93" name="Rectangle 92"/>
          <p:cNvSpPr/>
          <p:nvPr/>
        </p:nvSpPr>
        <p:spPr>
          <a:xfrm>
            <a:off x="9181673" y="3256753"/>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Parking No.</a:t>
            </a:r>
          </a:p>
        </p:txBody>
      </p:sp>
      <p:sp>
        <p:nvSpPr>
          <p:cNvPr id="94" name="Rectangle 93"/>
          <p:cNvSpPr/>
          <p:nvPr/>
        </p:nvSpPr>
        <p:spPr>
          <a:xfrm>
            <a:off x="10361830" y="3258113"/>
            <a:ext cx="116910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8AD70"/>
                </a:solidFill>
                <a:latin typeface="Aller" panose="02000503030000020004" pitchFamily="2" charset="0"/>
              </a:rPr>
              <a:t>P01</a:t>
            </a:r>
          </a:p>
        </p:txBody>
      </p:sp>
      <p:sp>
        <p:nvSpPr>
          <p:cNvPr id="95" name="Rectangle 94"/>
          <p:cNvSpPr/>
          <p:nvPr/>
        </p:nvSpPr>
        <p:spPr>
          <a:xfrm>
            <a:off x="9189059" y="3687565"/>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Scanned No.</a:t>
            </a:r>
          </a:p>
        </p:txBody>
      </p:sp>
      <p:sp>
        <p:nvSpPr>
          <p:cNvPr id="96" name="Rectangle 95"/>
          <p:cNvSpPr/>
          <p:nvPr/>
        </p:nvSpPr>
        <p:spPr>
          <a:xfrm>
            <a:off x="10376750" y="3687565"/>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8AD70"/>
                </a:solidFill>
                <a:latin typeface="Aller" panose="02000503030000020004" pitchFamily="2" charset="0"/>
              </a:rPr>
              <a:t>P01</a:t>
            </a:r>
          </a:p>
        </p:txBody>
      </p:sp>
      <p:sp>
        <p:nvSpPr>
          <p:cNvPr id="97" name="Rounded Rectangle 96"/>
          <p:cNvSpPr/>
          <p:nvPr/>
        </p:nvSpPr>
        <p:spPr>
          <a:xfrm>
            <a:off x="9316078" y="5199849"/>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98" name="Rounded Rectangle 97"/>
          <p:cNvSpPr/>
          <p:nvPr/>
        </p:nvSpPr>
        <p:spPr>
          <a:xfrm>
            <a:off x="10620835" y="5206541"/>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sp>
        <p:nvSpPr>
          <p:cNvPr id="34" name="Rectangle 33"/>
          <p:cNvSpPr/>
          <p:nvPr/>
        </p:nvSpPr>
        <p:spPr>
          <a:xfrm>
            <a:off x="765536" y="3388766"/>
            <a:ext cx="1839179" cy="1015663"/>
          </a:xfrm>
          <a:prstGeom prst="rect">
            <a:avLst/>
          </a:prstGeom>
        </p:spPr>
        <p:txBody>
          <a:bodyPr wrap="square">
            <a:spAutoFit/>
          </a:bodyPr>
          <a:lstStyle/>
          <a:p>
            <a:pPr>
              <a:lnSpc>
                <a:spcPts val="1800"/>
              </a:lnSpc>
            </a:pPr>
            <a:r>
              <a:rPr lang="en-US" sz="1600" dirty="0">
                <a:solidFill>
                  <a:schemeClr val="bg1"/>
                </a:solidFill>
                <a:latin typeface="Archivo Black" panose="020B0A03020202020B04" pitchFamily="34" charset="0"/>
              </a:rPr>
              <a:t>CHECK IN: </a:t>
            </a:r>
            <a:br>
              <a:rPr lang="en-US" sz="1600" dirty="0">
                <a:solidFill>
                  <a:schemeClr val="bg1"/>
                </a:solidFill>
                <a:latin typeface="Archivo Black" panose="020B0A03020202020B04" pitchFamily="34" charset="0"/>
              </a:rPr>
            </a:br>
            <a:r>
              <a:rPr lang="en-US" sz="1600" dirty="0">
                <a:solidFill>
                  <a:srgbClr val="C0A66C"/>
                </a:solidFill>
                <a:latin typeface="Archivo Black" panose="020B0A03020202020B04" pitchFamily="34" charset="0"/>
              </a:rPr>
              <a:t>QR Code</a:t>
            </a:r>
            <a:br>
              <a:rPr lang="en-US" sz="1600" dirty="0">
                <a:solidFill>
                  <a:srgbClr val="C0A66C"/>
                </a:solidFill>
                <a:latin typeface="Archivo Black" panose="020B0A03020202020B04" pitchFamily="34" charset="0"/>
              </a:rPr>
            </a:br>
            <a:r>
              <a:rPr lang="en-US" sz="1600" dirty="0">
                <a:solidFill>
                  <a:srgbClr val="C0A66C"/>
                </a:solidFill>
                <a:latin typeface="Archivo Black" panose="020B0A03020202020B04" pitchFamily="34" charset="0"/>
              </a:rPr>
              <a:t>SCANNING OF PARKING LOT</a:t>
            </a:r>
          </a:p>
        </p:txBody>
      </p:sp>
      <p:sp>
        <p:nvSpPr>
          <p:cNvPr id="49" name="Frame 48"/>
          <p:cNvSpPr/>
          <p:nvPr/>
        </p:nvSpPr>
        <p:spPr>
          <a:xfrm>
            <a:off x="611068"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4" name="Group 53"/>
          <p:cNvGrpSpPr/>
          <p:nvPr/>
        </p:nvGrpSpPr>
        <p:grpSpPr>
          <a:xfrm>
            <a:off x="6496676" y="1334767"/>
            <a:ext cx="1568022" cy="764118"/>
            <a:chOff x="9576484" y="1314716"/>
            <a:chExt cx="1568022" cy="764118"/>
          </a:xfrm>
        </p:grpSpPr>
        <p:grpSp>
          <p:nvGrpSpPr>
            <p:cNvPr id="55" name="Group 54"/>
            <p:cNvGrpSpPr/>
            <p:nvPr/>
          </p:nvGrpSpPr>
          <p:grpSpPr>
            <a:xfrm>
              <a:off x="9576484" y="1314716"/>
              <a:ext cx="701084" cy="701084"/>
              <a:chOff x="5167427" y="4401879"/>
              <a:chExt cx="1169581" cy="1169581"/>
            </a:xfrm>
          </p:grpSpPr>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1" name="Frame 6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8" name="Rectangle 57"/>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62" name="Group 61"/>
          <p:cNvGrpSpPr/>
          <p:nvPr/>
        </p:nvGrpSpPr>
        <p:grpSpPr>
          <a:xfrm>
            <a:off x="9673938" y="1291790"/>
            <a:ext cx="1568022" cy="764118"/>
            <a:chOff x="9576484" y="1314716"/>
            <a:chExt cx="1568022" cy="764118"/>
          </a:xfrm>
        </p:grpSpPr>
        <p:grpSp>
          <p:nvGrpSpPr>
            <p:cNvPr id="63" name="Group 62"/>
            <p:cNvGrpSpPr/>
            <p:nvPr/>
          </p:nvGrpSpPr>
          <p:grpSpPr>
            <a:xfrm>
              <a:off x="9576484" y="1314716"/>
              <a:ext cx="701084" cy="701084"/>
              <a:chOff x="5167427" y="4401879"/>
              <a:chExt cx="1169581" cy="1169581"/>
            </a:xfrm>
          </p:grpSpPr>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66" name="Frame 6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Rectangle 6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67" name="Chevron 66"/>
          <p:cNvSpPr/>
          <p:nvPr/>
        </p:nvSpPr>
        <p:spPr>
          <a:xfrm>
            <a:off x="868337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0" name="Group 49">
            <a:extLst>
              <a:ext uri="{FF2B5EF4-FFF2-40B4-BE49-F238E27FC236}">
                <a16:creationId xmlns:a16="http://schemas.microsoft.com/office/drawing/2014/main" xmlns="" id="{77FC0FF7-9EA2-41AB-B4DC-B25405C69228}"/>
              </a:ext>
            </a:extLst>
          </p:cNvPr>
          <p:cNvGrpSpPr/>
          <p:nvPr/>
        </p:nvGrpSpPr>
        <p:grpSpPr>
          <a:xfrm>
            <a:off x="2709954" y="575573"/>
            <a:ext cx="2960746" cy="5730949"/>
            <a:chOff x="8606149" y="545020"/>
            <a:chExt cx="2960746" cy="5730949"/>
          </a:xfrm>
        </p:grpSpPr>
        <p:grpSp>
          <p:nvGrpSpPr>
            <p:cNvPr id="51" name="Group 50">
              <a:extLst>
                <a:ext uri="{FF2B5EF4-FFF2-40B4-BE49-F238E27FC236}">
                  <a16:creationId xmlns:a16="http://schemas.microsoft.com/office/drawing/2014/main" xmlns="" id="{0950DAA3-32CB-484A-AE77-FEC7DCC5CC1A}"/>
                </a:ext>
              </a:extLst>
            </p:cNvPr>
            <p:cNvGrpSpPr/>
            <p:nvPr/>
          </p:nvGrpSpPr>
          <p:grpSpPr>
            <a:xfrm>
              <a:off x="8606149" y="545020"/>
              <a:ext cx="2960746" cy="5730949"/>
              <a:chOff x="8606149" y="545020"/>
              <a:chExt cx="2960746" cy="5730949"/>
            </a:xfrm>
          </p:grpSpPr>
          <p:pic>
            <p:nvPicPr>
              <p:cNvPr id="68" name="Picture 67">
                <a:extLst>
                  <a:ext uri="{FF2B5EF4-FFF2-40B4-BE49-F238E27FC236}">
                    <a16:creationId xmlns:a16="http://schemas.microsoft.com/office/drawing/2014/main" xmlns="" id="{C73DF330-E5BA-4D5B-9D51-3CED94A9FC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9" name="Picture 68">
                <a:extLst>
                  <a:ext uri="{FF2B5EF4-FFF2-40B4-BE49-F238E27FC236}">
                    <a16:creationId xmlns:a16="http://schemas.microsoft.com/office/drawing/2014/main" xmlns="" id="{C3AD5741-E1CC-40FF-865A-083D531CB733}"/>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2" name="Rectangle 51">
              <a:extLst>
                <a:ext uri="{FF2B5EF4-FFF2-40B4-BE49-F238E27FC236}">
                  <a16:creationId xmlns:a16="http://schemas.microsoft.com/office/drawing/2014/main" xmlns="" id="{631E0EEC-6337-4D64-A4F9-6141E023D998}"/>
                </a:ext>
              </a:extLst>
            </p:cNvPr>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Chevron 66">
            <a:extLst>
              <a:ext uri="{FF2B5EF4-FFF2-40B4-BE49-F238E27FC236}">
                <a16:creationId xmlns:a16="http://schemas.microsoft.com/office/drawing/2014/main" xmlns="" id="{45ECBCD3-9A30-40B2-8B39-31197FFDDF8C}"/>
              </a:ext>
            </a:extLst>
          </p:cNvPr>
          <p:cNvSpPr/>
          <p:nvPr/>
        </p:nvSpPr>
        <p:spPr>
          <a:xfrm>
            <a:off x="5628934" y="3282190"/>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Isosceles Triangle 70">
            <a:extLst>
              <a:ext uri="{FF2B5EF4-FFF2-40B4-BE49-F238E27FC236}">
                <a16:creationId xmlns:a16="http://schemas.microsoft.com/office/drawing/2014/main" xmlns="" id="{4C9F9F0B-48AD-48A0-9384-7BCC184D84B0}"/>
              </a:ext>
            </a:extLst>
          </p:cNvPr>
          <p:cNvSpPr/>
          <p:nvPr/>
        </p:nvSpPr>
        <p:spPr>
          <a:xfrm flipV="1">
            <a:off x="5107462" y="341735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xmlns="" id="{ADD51646-8BCD-498F-88DB-1B839A61AFDE}"/>
              </a:ext>
            </a:extLst>
          </p:cNvPr>
          <p:cNvSpPr/>
          <p:nvPr/>
        </p:nvSpPr>
        <p:spPr>
          <a:xfrm>
            <a:off x="3026032" y="3276633"/>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Parking No.</a:t>
            </a:r>
          </a:p>
        </p:txBody>
      </p:sp>
      <p:sp>
        <p:nvSpPr>
          <p:cNvPr id="73" name="Rectangle 72">
            <a:extLst>
              <a:ext uri="{FF2B5EF4-FFF2-40B4-BE49-F238E27FC236}">
                <a16:creationId xmlns:a16="http://schemas.microsoft.com/office/drawing/2014/main" xmlns="" id="{A055B049-31B7-4E05-827B-BA1ED1C12450}"/>
              </a:ext>
            </a:extLst>
          </p:cNvPr>
          <p:cNvSpPr/>
          <p:nvPr/>
        </p:nvSpPr>
        <p:spPr>
          <a:xfrm>
            <a:off x="4206189" y="3277993"/>
            <a:ext cx="116910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8AD70"/>
                </a:solidFill>
                <a:latin typeface="Aller" panose="02000503030000020004" pitchFamily="2" charset="0"/>
              </a:rPr>
              <a:t>P01</a:t>
            </a:r>
          </a:p>
        </p:txBody>
      </p:sp>
      <p:sp>
        <p:nvSpPr>
          <p:cNvPr id="74" name="Rectangle 73">
            <a:extLst>
              <a:ext uri="{FF2B5EF4-FFF2-40B4-BE49-F238E27FC236}">
                <a16:creationId xmlns:a16="http://schemas.microsoft.com/office/drawing/2014/main" xmlns="" id="{E8084FA5-C17A-419A-B92C-58DE225D3E91}"/>
              </a:ext>
            </a:extLst>
          </p:cNvPr>
          <p:cNvSpPr/>
          <p:nvPr/>
        </p:nvSpPr>
        <p:spPr>
          <a:xfrm>
            <a:off x="3033418" y="3707445"/>
            <a:ext cx="1075423" cy="315297"/>
          </a:xfrm>
          <a:prstGeom prst="rect">
            <a:avLst/>
          </a:prstGeom>
          <a:solidFill>
            <a:srgbClr val="EDE4CF"/>
          </a:solid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Aller" panose="02000503030000020004" pitchFamily="2" charset="0"/>
              </a:rPr>
              <a:t>Scanned No.</a:t>
            </a:r>
          </a:p>
        </p:txBody>
      </p:sp>
      <p:sp>
        <p:nvSpPr>
          <p:cNvPr id="76" name="Rectangle 75">
            <a:extLst>
              <a:ext uri="{FF2B5EF4-FFF2-40B4-BE49-F238E27FC236}">
                <a16:creationId xmlns:a16="http://schemas.microsoft.com/office/drawing/2014/main" xmlns="" id="{A360C04D-A4C7-4C99-94C6-F36387833A85}"/>
              </a:ext>
            </a:extLst>
          </p:cNvPr>
          <p:cNvSpPr/>
          <p:nvPr/>
        </p:nvSpPr>
        <p:spPr>
          <a:xfrm>
            <a:off x="4221109" y="3707445"/>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rgbClr val="C8AD70"/>
              </a:solidFill>
              <a:latin typeface="Aller" panose="02000503030000020004" pitchFamily="2" charset="0"/>
            </a:endParaRPr>
          </a:p>
        </p:txBody>
      </p:sp>
      <p:sp>
        <p:nvSpPr>
          <p:cNvPr id="77" name="Rounded Rectangle 96">
            <a:extLst>
              <a:ext uri="{FF2B5EF4-FFF2-40B4-BE49-F238E27FC236}">
                <a16:creationId xmlns:a16="http://schemas.microsoft.com/office/drawing/2014/main" xmlns="" id="{8919DA6B-506D-41DB-80E7-B64F50FD2875}"/>
              </a:ext>
            </a:extLst>
          </p:cNvPr>
          <p:cNvSpPr/>
          <p:nvPr/>
        </p:nvSpPr>
        <p:spPr>
          <a:xfrm>
            <a:off x="3160437" y="5219729"/>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78" name="Rounded Rectangle 97">
            <a:extLst>
              <a:ext uri="{FF2B5EF4-FFF2-40B4-BE49-F238E27FC236}">
                <a16:creationId xmlns:a16="http://schemas.microsoft.com/office/drawing/2014/main" xmlns="" id="{3F224B63-3E3B-40B1-B829-7978B589AFEA}"/>
              </a:ext>
            </a:extLst>
          </p:cNvPr>
          <p:cNvSpPr/>
          <p:nvPr/>
        </p:nvSpPr>
        <p:spPr>
          <a:xfrm>
            <a:off x="4465194" y="5226421"/>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grpSp>
        <p:nvGrpSpPr>
          <p:cNvPr id="79" name="Group 78">
            <a:extLst>
              <a:ext uri="{FF2B5EF4-FFF2-40B4-BE49-F238E27FC236}">
                <a16:creationId xmlns:a16="http://schemas.microsoft.com/office/drawing/2014/main" xmlns="" id="{7B7B9D25-1BBA-41E3-A550-778446BB694D}"/>
              </a:ext>
            </a:extLst>
          </p:cNvPr>
          <p:cNvGrpSpPr/>
          <p:nvPr/>
        </p:nvGrpSpPr>
        <p:grpSpPr>
          <a:xfrm>
            <a:off x="3518297" y="1311670"/>
            <a:ext cx="1568022" cy="764118"/>
            <a:chOff x="9576484" y="1314716"/>
            <a:chExt cx="1568022" cy="764118"/>
          </a:xfrm>
        </p:grpSpPr>
        <p:grpSp>
          <p:nvGrpSpPr>
            <p:cNvPr id="80" name="Group 79">
              <a:extLst>
                <a:ext uri="{FF2B5EF4-FFF2-40B4-BE49-F238E27FC236}">
                  <a16:creationId xmlns:a16="http://schemas.microsoft.com/office/drawing/2014/main" xmlns="" id="{451E920F-91F1-4A8D-AD9F-FBB150561ED2}"/>
                </a:ext>
              </a:extLst>
            </p:cNvPr>
            <p:cNvGrpSpPr/>
            <p:nvPr/>
          </p:nvGrpSpPr>
          <p:grpSpPr>
            <a:xfrm>
              <a:off x="9576484" y="1314716"/>
              <a:ext cx="701084" cy="701084"/>
              <a:chOff x="5167427" y="4401879"/>
              <a:chExt cx="1169581" cy="1169581"/>
            </a:xfrm>
          </p:grpSpPr>
          <p:pic>
            <p:nvPicPr>
              <p:cNvPr id="84" name="Picture 83">
                <a:extLst>
                  <a:ext uri="{FF2B5EF4-FFF2-40B4-BE49-F238E27FC236}">
                    <a16:creationId xmlns:a16="http://schemas.microsoft.com/office/drawing/2014/main" xmlns="" id="{CBECBCF0-EDC0-4F5D-BBD5-2EBD3DBEE51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85" name="Frame 84">
                <a:extLst>
                  <a:ext uri="{FF2B5EF4-FFF2-40B4-BE49-F238E27FC236}">
                    <a16:creationId xmlns:a16="http://schemas.microsoft.com/office/drawing/2014/main" xmlns="" id="{1F04F8C2-E806-439A-8505-D7F5582B94CE}"/>
                  </a:ext>
                </a:extLst>
              </p:cNvPr>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1" name="Rectangle 80">
              <a:extLst>
                <a:ext uri="{FF2B5EF4-FFF2-40B4-BE49-F238E27FC236}">
                  <a16:creationId xmlns:a16="http://schemas.microsoft.com/office/drawing/2014/main" xmlns="" id="{D6ECD1A3-3BE8-4479-8800-665B92B6454D}"/>
                </a:ext>
              </a:extLst>
            </p:cNvPr>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90" name="Rounded Rectangle 81">
            <a:extLst>
              <a:ext uri="{FF2B5EF4-FFF2-40B4-BE49-F238E27FC236}">
                <a16:creationId xmlns:a16="http://schemas.microsoft.com/office/drawing/2014/main" xmlns="" id="{AD784918-45E3-4BA1-8315-51496AD66DC0}"/>
              </a:ext>
            </a:extLst>
          </p:cNvPr>
          <p:cNvSpPr/>
          <p:nvPr/>
        </p:nvSpPr>
        <p:spPr>
          <a:xfrm>
            <a:off x="3674823" y="4214496"/>
            <a:ext cx="1044537" cy="795439"/>
          </a:xfrm>
          <a:prstGeom prst="roundRect">
            <a:avLst/>
          </a:prstGeom>
          <a:solidFill>
            <a:srgbClr val="3DBC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SCAN PARKING QR CODE</a:t>
            </a:r>
          </a:p>
        </p:txBody>
      </p:sp>
      <p:pic>
        <p:nvPicPr>
          <p:cNvPr id="91" name="Picture 90">
            <a:extLst>
              <a:ext uri="{FF2B5EF4-FFF2-40B4-BE49-F238E27FC236}">
                <a16:creationId xmlns:a16="http://schemas.microsoft.com/office/drawing/2014/main" xmlns="" id="{4D5EC65B-BC25-4F1A-82BB-2C5887558DB1}"/>
              </a:ext>
            </a:extLst>
          </p:cNvPr>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4017495" y="4894329"/>
            <a:ext cx="447698" cy="447698"/>
          </a:xfrm>
          <a:prstGeom prst="rect">
            <a:avLst/>
          </a:prstGeom>
        </p:spPr>
      </p:pic>
      <p:pic>
        <p:nvPicPr>
          <p:cNvPr id="99" name="Picture 98">
            <a:extLst>
              <a:ext uri="{FF2B5EF4-FFF2-40B4-BE49-F238E27FC236}">
                <a16:creationId xmlns:a16="http://schemas.microsoft.com/office/drawing/2014/main" xmlns="" id="{F031F5B4-2B0B-411F-91A5-797575AE34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40714" y="3168757"/>
            <a:ext cx="1023274" cy="1023274"/>
          </a:xfrm>
          <a:prstGeom prst="rect">
            <a:avLst/>
          </a:prstGeom>
        </p:spPr>
      </p:pic>
    </p:spTree>
    <p:extLst>
      <p:ext uri="{BB962C8B-B14F-4D97-AF65-F5344CB8AC3E}">
        <p14:creationId xmlns:p14="http://schemas.microsoft.com/office/powerpoint/2010/main" val="3915673534"/>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75" name="Group 74"/>
          <p:cNvGrpSpPr/>
          <p:nvPr/>
        </p:nvGrpSpPr>
        <p:grpSpPr>
          <a:xfrm>
            <a:off x="5769819" y="580230"/>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8860" y="2946944"/>
            <a:ext cx="597707" cy="597707"/>
          </a:xfrm>
          <a:prstGeom prst="rect">
            <a:avLst/>
          </a:prstGeom>
        </p:spPr>
      </p:pic>
      <p:sp>
        <p:nvSpPr>
          <p:cNvPr id="46" name="Rectangle 45"/>
          <p:cNvSpPr/>
          <p:nvPr/>
        </p:nvSpPr>
        <p:spPr>
          <a:xfrm>
            <a:off x="7309105" y="2788837"/>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Toyota</a:t>
            </a:r>
          </a:p>
        </p:txBody>
      </p:sp>
      <p:sp>
        <p:nvSpPr>
          <p:cNvPr id="48" name="Rectangle 47"/>
          <p:cNvSpPr/>
          <p:nvPr/>
        </p:nvSpPr>
        <p:spPr>
          <a:xfrm>
            <a:off x="7310608" y="3074950"/>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White</a:t>
            </a:r>
          </a:p>
        </p:txBody>
      </p:sp>
      <p:sp>
        <p:nvSpPr>
          <p:cNvPr id="49" name="Rectangle 48"/>
          <p:cNvSpPr/>
          <p:nvPr/>
        </p:nvSpPr>
        <p:spPr>
          <a:xfrm>
            <a:off x="7311030" y="3914460"/>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843064</a:t>
            </a:r>
          </a:p>
        </p:txBody>
      </p:sp>
      <p:sp>
        <p:nvSpPr>
          <p:cNvPr id="50" name="Rectangle 49"/>
          <p:cNvSpPr/>
          <p:nvPr/>
        </p:nvSpPr>
        <p:spPr>
          <a:xfrm>
            <a:off x="7312613" y="3356878"/>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DXB</a:t>
            </a:r>
          </a:p>
        </p:txBody>
      </p:sp>
      <p:sp>
        <p:nvSpPr>
          <p:cNvPr id="54" name="Rectangle 53"/>
          <p:cNvSpPr/>
          <p:nvPr/>
        </p:nvSpPr>
        <p:spPr>
          <a:xfrm>
            <a:off x="7310569" y="3628354"/>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A</a:t>
            </a:r>
          </a:p>
        </p:txBody>
      </p:sp>
      <p:sp>
        <p:nvSpPr>
          <p:cNvPr id="55" name="Rectangle 54"/>
          <p:cNvSpPr/>
          <p:nvPr/>
        </p:nvSpPr>
        <p:spPr>
          <a:xfrm>
            <a:off x="7312601" y="2231758"/>
            <a:ext cx="941832" cy="228600"/>
          </a:xfrm>
          <a:prstGeom prst="rect">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1234</a:t>
            </a:r>
          </a:p>
        </p:txBody>
      </p:sp>
      <p:sp>
        <p:nvSpPr>
          <p:cNvPr id="58" name="Rectangle 57"/>
          <p:cNvSpPr/>
          <p:nvPr/>
        </p:nvSpPr>
        <p:spPr>
          <a:xfrm>
            <a:off x="7311448" y="4472247"/>
            <a:ext cx="941832" cy="228600"/>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John</a:t>
            </a:r>
          </a:p>
        </p:txBody>
      </p:sp>
      <p:sp>
        <p:nvSpPr>
          <p:cNvPr id="59" name="Rectangle 58"/>
          <p:cNvSpPr/>
          <p:nvPr/>
        </p:nvSpPr>
        <p:spPr>
          <a:xfrm>
            <a:off x="6262333" y="2777988"/>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Car Model</a:t>
            </a:r>
          </a:p>
        </p:txBody>
      </p:sp>
      <p:sp>
        <p:nvSpPr>
          <p:cNvPr id="61" name="Rectangle 60"/>
          <p:cNvSpPr/>
          <p:nvPr/>
        </p:nvSpPr>
        <p:spPr>
          <a:xfrm>
            <a:off x="6268699" y="3049451"/>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Car Color</a:t>
            </a:r>
          </a:p>
        </p:txBody>
      </p:sp>
      <p:sp>
        <p:nvSpPr>
          <p:cNvPr id="62" name="Rectangle 61"/>
          <p:cNvSpPr/>
          <p:nvPr/>
        </p:nvSpPr>
        <p:spPr>
          <a:xfrm>
            <a:off x="6264202" y="3891741"/>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Plate No</a:t>
            </a:r>
          </a:p>
        </p:txBody>
      </p:sp>
      <p:sp>
        <p:nvSpPr>
          <p:cNvPr id="63" name="Rectangle 62"/>
          <p:cNvSpPr/>
          <p:nvPr/>
        </p:nvSpPr>
        <p:spPr>
          <a:xfrm>
            <a:off x="6267625" y="3337558"/>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Emirate</a:t>
            </a:r>
          </a:p>
        </p:txBody>
      </p:sp>
      <p:sp>
        <p:nvSpPr>
          <p:cNvPr id="64" name="Rectangle 63"/>
          <p:cNvSpPr/>
          <p:nvPr/>
        </p:nvSpPr>
        <p:spPr>
          <a:xfrm>
            <a:off x="6268699" y="3620979"/>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Code</a:t>
            </a:r>
          </a:p>
        </p:txBody>
      </p:sp>
      <p:sp>
        <p:nvSpPr>
          <p:cNvPr id="65" name="Rectangle 64"/>
          <p:cNvSpPr/>
          <p:nvPr/>
        </p:nvSpPr>
        <p:spPr>
          <a:xfrm>
            <a:off x="6266823" y="2219235"/>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Ticket #</a:t>
            </a:r>
          </a:p>
        </p:txBody>
      </p:sp>
      <p:sp>
        <p:nvSpPr>
          <p:cNvPr id="66" name="Rectangle 65"/>
          <p:cNvSpPr/>
          <p:nvPr/>
        </p:nvSpPr>
        <p:spPr>
          <a:xfrm>
            <a:off x="6264202" y="4467057"/>
            <a:ext cx="941045" cy="230988"/>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Name</a:t>
            </a:r>
          </a:p>
        </p:txBody>
      </p:sp>
      <p:sp>
        <p:nvSpPr>
          <p:cNvPr id="67" name="Rectangle 66"/>
          <p:cNvSpPr/>
          <p:nvPr/>
        </p:nvSpPr>
        <p:spPr>
          <a:xfrm>
            <a:off x="6267870" y="4164047"/>
            <a:ext cx="938164" cy="241345"/>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Contact #</a:t>
            </a:r>
            <a:endParaRPr lang="en-US" sz="1000" dirty="0">
              <a:solidFill>
                <a:prstClr val="black"/>
              </a:solidFill>
              <a:latin typeface="Aller" panose="02000503030000020004" pitchFamily="2" charset="0"/>
            </a:endParaRPr>
          </a:p>
        </p:txBody>
      </p:sp>
      <p:sp>
        <p:nvSpPr>
          <p:cNvPr id="68" name="Rectangle 67"/>
          <p:cNvSpPr/>
          <p:nvPr/>
        </p:nvSpPr>
        <p:spPr>
          <a:xfrm>
            <a:off x="7306417" y="4187778"/>
            <a:ext cx="941832" cy="202892"/>
          </a:xfrm>
          <a:prstGeom prst="rect">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dirty="0">
                <a:solidFill>
                  <a:schemeClr val="tx1"/>
                </a:solidFill>
                <a:latin typeface="Aller" panose="02000503030000020004" pitchFamily="2" charset="0"/>
              </a:rPr>
              <a:t>0527140637</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8547" y="1414503"/>
            <a:ext cx="565118" cy="565118"/>
          </a:xfrm>
          <a:prstGeom prst="rect">
            <a:avLst/>
          </a:prstGeom>
        </p:spPr>
      </p:pic>
      <p:sp>
        <p:nvSpPr>
          <p:cNvPr id="70" name="Frame 69"/>
          <p:cNvSpPr/>
          <p:nvPr/>
        </p:nvSpPr>
        <p:spPr>
          <a:xfrm>
            <a:off x="3648185" y="1335745"/>
            <a:ext cx="701084" cy="701084"/>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p:cNvSpPr/>
          <p:nvPr/>
        </p:nvSpPr>
        <p:spPr>
          <a:xfrm>
            <a:off x="4287587" y="1488852"/>
            <a:ext cx="880369" cy="376578"/>
          </a:xfrm>
          <a:prstGeom prst="rect">
            <a:avLst/>
          </a:prstGeom>
        </p:spPr>
        <p:txBody>
          <a:bodyPr wrap="none">
            <a:spAutoFit/>
          </a:bodyPr>
          <a:lstStyle/>
          <a:p>
            <a:pPr algn="ctr">
              <a:lnSpc>
                <a:spcPts val="1100"/>
              </a:lnSpc>
            </a:pPr>
            <a:r>
              <a:rPr lang="en-US" sz="1100" dirty="0">
                <a:solidFill>
                  <a:srgbClr val="C0A66C"/>
                </a:solidFill>
                <a:latin typeface="Archivo Black" panose="020B0A03020202020B04" pitchFamily="34" charset="0"/>
              </a:rPr>
              <a:t>mValet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rgbClr val="C0A66C"/>
                </a:solidFill>
                <a:latin typeface="Archivo Black" panose="020B0A03020202020B04" pitchFamily="34" charset="0"/>
              </a:rPr>
              <a:t>PARKING</a:t>
            </a:r>
          </a:p>
        </p:txBody>
      </p:sp>
      <p:sp>
        <p:nvSpPr>
          <p:cNvPr id="79" name="Rectangle 78"/>
          <p:cNvSpPr/>
          <p:nvPr/>
        </p:nvSpPr>
        <p:spPr>
          <a:xfrm>
            <a:off x="6261225" y="4786094"/>
            <a:ext cx="941045" cy="304500"/>
          </a:xfrm>
          <a:prstGeom prst="rect">
            <a:avLst/>
          </a:prstGeom>
          <a:noFill/>
          <a:ln>
            <a:solidFill>
              <a:srgbClr val="C8AD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rgbClr val="C8AD70"/>
                </a:solidFill>
                <a:latin typeface="Aller" panose="02000503030000020004" pitchFamily="2" charset="0"/>
              </a:rPr>
              <a:t>Validation</a:t>
            </a:r>
            <a:endParaRPr lang="en-US" sz="1000" dirty="0">
              <a:solidFill>
                <a:srgbClr val="C8AD70"/>
              </a:solidFill>
              <a:latin typeface="Aller" panose="02000503030000020004" pitchFamily="2" charset="0"/>
            </a:endParaRPr>
          </a:p>
        </p:txBody>
      </p:sp>
      <p:sp>
        <p:nvSpPr>
          <p:cNvPr id="80" name="Oval 79"/>
          <p:cNvSpPr/>
          <p:nvPr/>
        </p:nvSpPr>
        <p:spPr>
          <a:xfrm>
            <a:off x="7299936" y="4733430"/>
            <a:ext cx="423383" cy="423383"/>
          </a:xfrm>
          <a:prstGeom prst="ellipse">
            <a:avLst/>
          </a:prstGeom>
          <a:solidFill>
            <a:schemeClr val="accent6">
              <a:lumMod val="7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bg1"/>
              </a:solidFill>
              <a:latin typeface="Aller" panose="02000503030000020004" pitchFamily="2" charset="0"/>
            </a:endParaRPr>
          </a:p>
        </p:txBody>
      </p:sp>
      <p:sp>
        <p:nvSpPr>
          <p:cNvPr id="81" name="Oval 80"/>
          <p:cNvSpPr/>
          <p:nvPr/>
        </p:nvSpPr>
        <p:spPr>
          <a:xfrm>
            <a:off x="7793326" y="4725608"/>
            <a:ext cx="423383" cy="423383"/>
          </a:xfrm>
          <a:prstGeom prst="ellipse">
            <a:avLst/>
          </a:prstGeom>
          <a:solidFill>
            <a:srgbClr val="F4433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bg1"/>
              </a:solidFill>
              <a:latin typeface="Aller" panose="02000503030000020004" pitchFamily="2" charset="0"/>
            </a:endParaRPr>
          </a:p>
        </p:txBody>
      </p:sp>
      <p:sp>
        <p:nvSpPr>
          <p:cNvPr id="2" name="TextBox 1"/>
          <p:cNvSpPr txBox="1"/>
          <p:nvPr/>
        </p:nvSpPr>
        <p:spPr>
          <a:xfrm>
            <a:off x="7332233" y="4837492"/>
            <a:ext cx="380847" cy="215444"/>
          </a:xfrm>
          <a:prstGeom prst="rect">
            <a:avLst/>
          </a:prstGeom>
          <a:noFill/>
        </p:spPr>
        <p:txBody>
          <a:bodyPr wrap="square" rtlCol="0">
            <a:spAutoFit/>
          </a:bodyPr>
          <a:lstStyle/>
          <a:p>
            <a:r>
              <a:rPr lang="en-US" sz="800" dirty="0">
                <a:solidFill>
                  <a:schemeClr val="bg1"/>
                </a:solidFill>
                <a:latin typeface="Aller" panose="02000503030000020004" pitchFamily="2" charset="0"/>
              </a:rPr>
              <a:t>YES</a:t>
            </a:r>
          </a:p>
        </p:txBody>
      </p:sp>
      <p:sp>
        <p:nvSpPr>
          <p:cNvPr id="82" name="TextBox 81"/>
          <p:cNvSpPr txBox="1"/>
          <p:nvPr/>
        </p:nvSpPr>
        <p:spPr>
          <a:xfrm>
            <a:off x="7843905" y="4826766"/>
            <a:ext cx="380847" cy="215444"/>
          </a:xfrm>
          <a:prstGeom prst="rect">
            <a:avLst/>
          </a:prstGeom>
          <a:noFill/>
        </p:spPr>
        <p:txBody>
          <a:bodyPr wrap="square" rtlCol="0">
            <a:spAutoFit/>
          </a:bodyPr>
          <a:lstStyle/>
          <a:p>
            <a:r>
              <a:rPr lang="en-US" sz="800" dirty="0">
                <a:solidFill>
                  <a:schemeClr val="bg1"/>
                </a:solidFill>
                <a:latin typeface="Aller" panose="02000503030000020004" pitchFamily="2" charset="0"/>
              </a:rPr>
              <a:t>NO</a:t>
            </a:r>
          </a:p>
        </p:txBody>
      </p:sp>
      <p:sp>
        <p:nvSpPr>
          <p:cNvPr id="83" name="Rounded Rectangle 82"/>
          <p:cNvSpPr/>
          <p:nvPr/>
        </p:nvSpPr>
        <p:spPr>
          <a:xfrm>
            <a:off x="6132007" y="5339248"/>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93" name="Rounded Rectangle 92"/>
          <p:cNvSpPr/>
          <p:nvPr/>
        </p:nvSpPr>
        <p:spPr>
          <a:xfrm>
            <a:off x="7436764" y="5345940"/>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grpSp>
        <p:nvGrpSpPr>
          <p:cNvPr id="110" name="Group 109"/>
          <p:cNvGrpSpPr/>
          <p:nvPr/>
        </p:nvGrpSpPr>
        <p:grpSpPr>
          <a:xfrm>
            <a:off x="8864509" y="562577"/>
            <a:ext cx="2960746" cy="5730949"/>
            <a:chOff x="8606149" y="545020"/>
            <a:chExt cx="2960746" cy="5730949"/>
          </a:xfrm>
        </p:grpSpPr>
        <p:grpSp>
          <p:nvGrpSpPr>
            <p:cNvPr id="111" name="Group 110"/>
            <p:cNvGrpSpPr/>
            <p:nvPr/>
          </p:nvGrpSpPr>
          <p:grpSpPr>
            <a:xfrm>
              <a:off x="8606149" y="545020"/>
              <a:ext cx="2960746" cy="5730949"/>
              <a:chOff x="8606149" y="545020"/>
              <a:chExt cx="2960746" cy="5730949"/>
            </a:xfrm>
          </p:grpSpPr>
          <p:pic>
            <p:nvPicPr>
              <p:cNvPr id="113" name="Picture 1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114" name="Picture 113"/>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112" name="Rectangle 111"/>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9107347" y="2194943"/>
            <a:ext cx="2495759" cy="3405819"/>
            <a:chOff x="9037497" y="2194943"/>
            <a:chExt cx="2495759" cy="3405819"/>
          </a:xfrm>
        </p:grpSpPr>
        <p:pic>
          <p:nvPicPr>
            <p:cNvPr id="115" name="Picture 1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37497" y="4203238"/>
              <a:ext cx="2495759" cy="1397524"/>
            </a:xfrm>
            <a:prstGeom prst="rect">
              <a:avLst/>
            </a:prstGeom>
          </p:spPr>
        </p:pic>
        <p:sp>
          <p:nvSpPr>
            <p:cNvPr id="119" name="Rectangle 118"/>
            <p:cNvSpPr/>
            <p:nvPr/>
          </p:nvSpPr>
          <p:spPr>
            <a:xfrm>
              <a:off x="9082631" y="2194943"/>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0A66C"/>
                  </a:solidFill>
                  <a:latin typeface="Aller" panose="02000503030000020004" pitchFamily="2" charset="0"/>
                </a:rPr>
                <a:t>Fees</a:t>
              </a:r>
            </a:p>
          </p:txBody>
        </p:sp>
        <p:sp>
          <p:nvSpPr>
            <p:cNvPr id="120" name="Rectangle 119"/>
            <p:cNvSpPr/>
            <p:nvPr/>
          </p:nvSpPr>
          <p:spPr>
            <a:xfrm>
              <a:off x="10262788" y="2196303"/>
              <a:ext cx="116910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rgbClr val="C8AD70"/>
                </a:solidFill>
                <a:latin typeface="Aller" panose="02000503030000020004" pitchFamily="2" charset="0"/>
              </a:endParaRPr>
            </a:p>
          </p:txBody>
        </p:sp>
        <p:sp>
          <p:nvSpPr>
            <p:cNvPr id="121" name="Rectangle 120"/>
            <p:cNvSpPr/>
            <p:nvPr/>
          </p:nvSpPr>
          <p:spPr>
            <a:xfrm>
              <a:off x="9109067" y="2625755"/>
              <a:ext cx="1075423"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8AD70"/>
                  </a:solidFill>
                  <a:latin typeface="Aller" panose="02000503030000020004" pitchFamily="2" charset="0"/>
                </a:rPr>
                <a:t>Cashier Name</a:t>
              </a:r>
            </a:p>
          </p:txBody>
        </p:sp>
        <p:sp>
          <p:nvSpPr>
            <p:cNvPr id="122" name="Rectangle 121"/>
            <p:cNvSpPr/>
            <p:nvPr/>
          </p:nvSpPr>
          <p:spPr>
            <a:xfrm>
              <a:off x="10277708" y="2625755"/>
              <a:ext cx="1154181" cy="315297"/>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100" dirty="0">
                <a:solidFill>
                  <a:srgbClr val="C8AD70"/>
                </a:solidFill>
                <a:latin typeface="Aller" panose="02000503030000020004" pitchFamily="2" charset="0"/>
              </a:endParaRPr>
            </a:p>
          </p:txBody>
        </p:sp>
        <p:sp>
          <p:nvSpPr>
            <p:cNvPr id="123" name="Rectangle 122"/>
            <p:cNvSpPr/>
            <p:nvPr/>
          </p:nvSpPr>
          <p:spPr>
            <a:xfrm>
              <a:off x="9116770" y="3063553"/>
              <a:ext cx="2315119" cy="599732"/>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rgbClr val="C8AD70"/>
                  </a:solidFill>
                  <a:latin typeface="Aller" panose="02000503030000020004" pitchFamily="2" charset="0"/>
                </a:rPr>
                <a:t>Notes</a:t>
              </a:r>
            </a:p>
          </p:txBody>
        </p:sp>
        <p:sp>
          <p:nvSpPr>
            <p:cNvPr id="124" name="Rounded Rectangle 123"/>
            <p:cNvSpPr/>
            <p:nvPr/>
          </p:nvSpPr>
          <p:spPr>
            <a:xfrm>
              <a:off x="9177722" y="3835776"/>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Previous</a:t>
              </a:r>
            </a:p>
          </p:txBody>
        </p:sp>
        <p:sp>
          <p:nvSpPr>
            <p:cNvPr id="125" name="Rounded Rectangle 124"/>
            <p:cNvSpPr/>
            <p:nvPr/>
          </p:nvSpPr>
          <p:spPr>
            <a:xfrm>
              <a:off x="10482479" y="3842468"/>
              <a:ext cx="898521" cy="232100"/>
            </a:xfrm>
            <a:prstGeom prst="roundRect">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Save</a:t>
              </a:r>
            </a:p>
          </p:txBody>
        </p:sp>
      </p:grpSp>
      <p:sp>
        <p:nvSpPr>
          <p:cNvPr id="76" name="Rectangle 75"/>
          <p:cNvSpPr/>
          <p:nvPr/>
        </p:nvSpPr>
        <p:spPr>
          <a:xfrm>
            <a:off x="1107891" y="4086313"/>
            <a:ext cx="1957078" cy="323165"/>
          </a:xfrm>
          <a:prstGeom prst="rect">
            <a:avLst/>
          </a:prstGeom>
        </p:spPr>
        <p:txBody>
          <a:bodyPr wrap="square">
            <a:spAutoFit/>
          </a:bodyPr>
          <a:lstStyle/>
          <a:p>
            <a:pPr>
              <a:lnSpc>
                <a:spcPts val="1800"/>
              </a:lnSpc>
            </a:pPr>
            <a:r>
              <a:rPr lang="en-US" sz="1600" dirty="0">
                <a:solidFill>
                  <a:srgbClr val="C0A66C"/>
                </a:solidFill>
                <a:latin typeface="Archivo Black" panose="020B0A03020202020B04" pitchFamily="34" charset="0"/>
              </a:rPr>
              <a:t>CHECK OUT</a:t>
            </a:r>
          </a:p>
        </p:txBody>
      </p:sp>
      <p:sp>
        <p:nvSpPr>
          <p:cNvPr id="84" name="Frame 83"/>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 name="Group 2"/>
          <p:cNvGrpSpPr/>
          <p:nvPr/>
        </p:nvGrpSpPr>
        <p:grpSpPr>
          <a:xfrm>
            <a:off x="2743240" y="619986"/>
            <a:ext cx="2960746" cy="5730949"/>
            <a:chOff x="2649374" y="547289"/>
            <a:chExt cx="2960746" cy="5730949"/>
          </a:xfrm>
        </p:grpSpPr>
        <p:grpSp>
          <p:nvGrpSpPr>
            <p:cNvPr id="39" name="Group 38"/>
            <p:cNvGrpSpPr/>
            <p:nvPr/>
          </p:nvGrpSpPr>
          <p:grpSpPr>
            <a:xfrm>
              <a:off x="2649374" y="547289"/>
              <a:ext cx="2960746" cy="5730949"/>
              <a:chOff x="8606149" y="545020"/>
              <a:chExt cx="2960746" cy="5730949"/>
            </a:xfrm>
          </p:grpSpPr>
          <p:grpSp>
            <p:nvGrpSpPr>
              <p:cNvPr id="40" name="Group 39"/>
              <p:cNvGrpSpPr/>
              <p:nvPr/>
            </p:nvGrpSpPr>
            <p:grpSpPr>
              <a:xfrm>
                <a:off x="8606149" y="545020"/>
                <a:ext cx="2960746" cy="5730949"/>
                <a:chOff x="8606149" y="545020"/>
                <a:chExt cx="2960746" cy="5730949"/>
              </a:xfrm>
            </p:grpSpPr>
            <p:grpSp>
              <p:nvGrpSpPr>
                <p:cNvPr id="53" name="Group 52"/>
                <p:cNvGrpSpPr/>
                <p:nvPr/>
              </p:nvGrpSpPr>
              <p:grpSpPr>
                <a:xfrm>
                  <a:off x="8606149" y="545020"/>
                  <a:ext cx="2960746" cy="5730949"/>
                  <a:chOff x="8606149" y="545020"/>
                  <a:chExt cx="2960746" cy="5730949"/>
                </a:xfrm>
              </p:grpSpPr>
              <p:pic>
                <p:nvPicPr>
                  <p:cNvPr id="57" name="Picture 5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60" name="Picture 59"/>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6" name="Rectangle 55"/>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8991600" y="2690711"/>
                <a:ext cx="1044537" cy="795439"/>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w Cen MT Condensed" panose="020B0606020104020203" pitchFamily="34" charset="0"/>
                  </a:rPr>
                  <a:t>CHECK-IN</a:t>
                </a:r>
              </a:p>
            </p:txBody>
          </p:sp>
          <p:sp>
            <p:nvSpPr>
              <p:cNvPr id="45" name="Rounded Rectangle 44"/>
              <p:cNvSpPr/>
              <p:nvPr/>
            </p:nvSpPr>
            <p:spPr>
              <a:xfrm>
                <a:off x="10138415" y="2690711"/>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8AD70"/>
                    </a:solidFill>
                    <a:latin typeface="Tw Cen MT Condensed" panose="020B0606020104020203" pitchFamily="34" charset="0"/>
                  </a:rPr>
                  <a:t>CHECK-OUT</a:t>
                </a:r>
              </a:p>
            </p:txBody>
          </p:sp>
          <p:sp>
            <p:nvSpPr>
              <p:cNvPr id="47" name="Rounded Rectangle 46"/>
              <p:cNvSpPr/>
              <p:nvPr/>
            </p:nvSpPr>
            <p:spPr>
              <a:xfrm>
                <a:off x="9000975" y="3572419"/>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LOGOUT</a:t>
                </a:r>
              </a:p>
            </p:txBody>
          </p:sp>
        </p:grpSp>
        <p:sp>
          <p:nvSpPr>
            <p:cNvPr id="90" name="Rounded Rectangle 89"/>
            <p:cNvSpPr/>
            <p:nvPr/>
          </p:nvSpPr>
          <p:spPr>
            <a:xfrm>
              <a:off x="4187688" y="3595217"/>
              <a:ext cx="1044537" cy="79543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EXIT APP</a:t>
              </a:r>
            </a:p>
          </p:txBody>
        </p:sp>
      </p:grpSp>
      <p:grpSp>
        <p:nvGrpSpPr>
          <p:cNvPr id="85" name="Group 84"/>
          <p:cNvGrpSpPr/>
          <p:nvPr/>
        </p:nvGrpSpPr>
        <p:grpSpPr>
          <a:xfrm>
            <a:off x="3479294" y="1376982"/>
            <a:ext cx="1568022" cy="764118"/>
            <a:chOff x="9576484" y="1314716"/>
            <a:chExt cx="1568022" cy="764118"/>
          </a:xfrm>
        </p:grpSpPr>
        <p:grpSp>
          <p:nvGrpSpPr>
            <p:cNvPr id="92" name="Group 91"/>
            <p:cNvGrpSpPr/>
            <p:nvPr/>
          </p:nvGrpSpPr>
          <p:grpSpPr>
            <a:xfrm>
              <a:off x="9576484" y="1314716"/>
              <a:ext cx="701084" cy="701084"/>
              <a:chOff x="5167427" y="4401879"/>
              <a:chExt cx="1169581" cy="1169581"/>
            </a:xfrm>
          </p:grpSpPr>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96" name="Frame 9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4" name="Rectangle 9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97" name="Group 96"/>
          <p:cNvGrpSpPr/>
          <p:nvPr/>
        </p:nvGrpSpPr>
        <p:grpSpPr>
          <a:xfrm>
            <a:off x="6528102" y="1378336"/>
            <a:ext cx="1568022" cy="764118"/>
            <a:chOff x="9576484" y="1314716"/>
            <a:chExt cx="1568022" cy="764118"/>
          </a:xfrm>
        </p:grpSpPr>
        <p:grpSp>
          <p:nvGrpSpPr>
            <p:cNvPr id="98" name="Group 97"/>
            <p:cNvGrpSpPr/>
            <p:nvPr/>
          </p:nvGrpSpPr>
          <p:grpSpPr>
            <a:xfrm>
              <a:off x="9576484" y="1314716"/>
              <a:ext cx="701084" cy="701084"/>
              <a:chOff x="5167427" y="4401879"/>
              <a:chExt cx="1169581" cy="1169581"/>
            </a:xfrm>
          </p:grpSpPr>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01" name="Frame 100"/>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99" name="Rectangle 98"/>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102" name="Group 101"/>
          <p:cNvGrpSpPr/>
          <p:nvPr/>
        </p:nvGrpSpPr>
        <p:grpSpPr>
          <a:xfrm>
            <a:off x="9666004" y="1314365"/>
            <a:ext cx="1568022" cy="764118"/>
            <a:chOff x="9576484" y="1314716"/>
            <a:chExt cx="1568022" cy="764118"/>
          </a:xfrm>
        </p:grpSpPr>
        <p:grpSp>
          <p:nvGrpSpPr>
            <p:cNvPr id="103" name="Group 102"/>
            <p:cNvGrpSpPr/>
            <p:nvPr/>
          </p:nvGrpSpPr>
          <p:grpSpPr>
            <a:xfrm>
              <a:off x="9576484" y="1314716"/>
              <a:ext cx="701084" cy="701084"/>
              <a:chOff x="5167427" y="4401879"/>
              <a:chExt cx="1169581" cy="1169581"/>
            </a:xfrm>
          </p:grpSpPr>
          <p:pic>
            <p:nvPicPr>
              <p:cNvPr id="105" name="Picture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06" name="Frame 10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4" name="Rectangle 10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107" name="Chevron 106"/>
          <p:cNvSpPr/>
          <p:nvPr/>
        </p:nvSpPr>
        <p:spPr>
          <a:xfrm>
            <a:off x="8695995"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Chevron 107"/>
          <p:cNvSpPr/>
          <p:nvPr/>
        </p:nvSpPr>
        <p:spPr>
          <a:xfrm>
            <a:off x="5637566" y="3342392"/>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6" name="Picture 115">
            <a:extLst>
              <a:ext uri="{FF2B5EF4-FFF2-40B4-BE49-F238E27FC236}">
                <a16:creationId xmlns:a16="http://schemas.microsoft.com/office/drawing/2014/main" xmlns="" id="{F0CAF394-A25A-459F-AB58-393BAA5469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7334" y="3279602"/>
            <a:ext cx="597707" cy="597707"/>
          </a:xfrm>
          <a:prstGeom prst="rect">
            <a:avLst/>
          </a:prstGeom>
        </p:spPr>
      </p:pic>
      <p:pic>
        <p:nvPicPr>
          <p:cNvPr id="117" name="Picture 116">
            <a:extLst>
              <a:ext uri="{FF2B5EF4-FFF2-40B4-BE49-F238E27FC236}">
                <a16:creationId xmlns:a16="http://schemas.microsoft.com/office/drawing/2014/main" xmlns="" id="{2BCFF657-D45C-40BD-A705-6E435B7892FA}"/>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872665" y="5365762"/>
            <a:ext cx="597707" cy="597707"/>
          </a:xfrm>
          <a:prstGeom prst="rect">
            <a:avLst/>
          </a:prstGeom>
        </p:spPr>
      </p:pic>
      <p:sp>
        <p:nvSpPr>
          <p:cNvPr id="118" name="Rectangle 117">
            <a:extLst>
              <a:ext uri="{FF2B5EF4-FFF2-40B4-BE49-F238E27FC236}">
                <a16:creationId xmlns:a16="http://schemas.microsoft.com/office/drawing/2014/main" xmlns="" id="{3240FDE3-D85C-4E89-8B45-40CE129B29BE}"/>
              </a:ext>
            </a:extLst>
          </p:cNvPr>
          <p:cNvSpPr/>
          <p:nvPr/>
        </p:nvSpPr>
        <p:spPr>
          <a:xfrm>
            <a:off x="7332481" y="2516678"/>
            <a:ext cx="941832" cy="228600"/>
          </a:xfrm>
          <a:prstGeom prst="rect">
            <a:avLst/>
          </a:prstGeom>
          <a:solidFill>
            <a:schemeClr val="accent6">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P01</a:t>
            </a:r>
          </a:p>
        </p:txBody>
      </p:sp>
      <p:sp>
        <p:nvSpPr>
          <p:cNvPr id="126" name="Rectangle 125">
            <a:extLst>
              <a:ext uri="{FF2B5EF4-FFF2-40B4-BE49-F238E27FC236}">
                <a16:creationId xmlns:a16="http://schemas.microsoft.com/office/drawing/2014/main" xmlns="" id="{83150688-413B-44A0-AC4C-727B7D66445C}"/>
              </a:ext>
            </a:extLst>
          </p:cNvPr>
          <p:cNvSpPr/>
          <p:nvPr/>
        </p:nvSpPr>
        <p:spPr>
          <a:xfrm>
            <a:off x="6286703" y="2504155"/>
            <a:ext cx="941832" cy="228600"/>
          </a:xfrm>
          <a:prstGeom prst="rect">
            <a:avLst/>
          </a:prstGeom>
          <a:solidFill>
            <a:srgbClr val="EDE4C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latin typeface="Aller" panose="02000503030000020004" pitchFamily="2" charset="0"/>
              </a:rPr>
              <a:t>Parking No.</a:t>
            </a:r>
          </a:p>
        </p:txBody>
      </p:sp>
    </p:spTree>
    <p:extLst>
      <p:ext uri="{BB962C8B-B14F-4D97-AF65-F5344CB8AC3E}">
        <p14:creationId xmlns:p14="http://schemas.microsoft.com/office/powerpoint/2010/main" val="1717557484"/>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sp>
        <p:nvSpPr>
          <p:cNvPr id="14" name="Isosceles Triangle 13"/>
          <p:cNvSpPr/>
          <p:nvPr/>
        </p:nvSpPr>
        <p:spPr>
          <a:xfrm flipV="1">
            <a:off x="11077575" y="3397476"/>
            <a:ext cx="168132" cy="144941"/>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p:cNvGrpSpPr/>
          <p:nvPr/>
        </p:nvGrpSpPr>
        <p:grpSpPr>
          <a:xfrm>
            <a:off x="6399284" y="619986"/>
            <a:ext cx="2960746" cy="5730949"/>
            <a:chOff x="5440507" y="477239"/>
            <a:chExt cx="2960746" cy="5730949"/>
          </a:xfrm>
        </p:grpSpPr>
        <p:grpSp>
          <p:nvGrpSpPr>
            <p:cNvPr id="49" name="Group 48"/>
            <p:cNvGrpSpPr/>
            <p:nvPr/>
          </p:nvGrpSpPr>
          <p:grpSpPr>
            <a:xfrm>
              <a:off x="5440507" y="477239"/>
              <a:ext cx="2960746" cy="5730949"/>
              <a:chOff x="8522743" y="556090"/>
              <a:chExt cx="2960746" cy="5730949"/>
            </a:xfrm>
          </p:grpSpPr>
          <p:grpSp>
            <p:nvGrpSpPr>
              <p:cNvPr id="55" name="Group 54"/>
              <p:cNvGrpSpPr/>
              <p:nvPr/>
            </p:nvGrpSpPr>
            <p:grpSpPr>
              <a:xfrm>
                <a:off x="8522743" y="556090"/>
                <a:ext cx="2960746" cy="5730949"/>
                <a:chOff x="8522743" y="556090"/>
                <a:chExt cx="2960746" cy="5730949"/>
              </a:xfrm>
            </p:grpSpPr>
            <p:grpSp>
              <p:nvGrpSpPr>
                <p:cNvPr id="65" name="Group 64"/>
                <p:cNvGrpSpPr/>
                <p:nvPr/>
              </p:nvGrpSpPr>
              <p:grpSpPr>
                <a:xfrm>
                  <a:off x="8522743" y="556090"/>
                  <a:ext cx="2960746" cy="5730949"/>
                  <a:chOff x="8522743" y="556090"/>
                  <a:chExt cx="2960746" cy="5730949"/>
                </a:xfrm>
              </p:grpSpPr>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2743" y="556090"/>
                    <a:ext cx="2960746" cy="5730949"/>
                  </a:xfrm>
                  <a:prstGeom prst="rect">
                    <a:avLst/>
                  </a:prstGeom>
                </p:spPr>
              </p:pic>
              <p:pic>
                <p:nvPicPr>
                  <p:cNvPr id="68" name="Picture 67"/>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771816" y="1208598"/>
                    <a:ext cx="2490544" cy="4373218"/>
                  </a:xfrm>
                  <a:prstGeom prst="rect">
                    <a:avLst/>
                  </a:prstGeom>
                </p:spPr>
              </p:pic>
            </p:grpSp>
            <p:sp>
              <p:nvSpPr>
                <p:cNvPr id="66" name="Rectangle 65"/>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ounded Rectangle 60"/>
              <p:cNvSpPr/>
              <p:nvPr/>
            </p:nvSpPr>
            <p:spPr>
              <a:xfrm>
                <a:off x="8923889" y="3540148"/>
                <a:ext cx="1044537" cy="795439"/>
              </a:xfrm>
              <a:prstGeom prst="roundRect">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VALIDATION</a:t>
                </a:r>
              </a:p>
            </p:txBody>
          </p:sp>
          <p:sp>
            <p:nvSpPr>
              <p:cNvPr id="62" name="Rounded Rectangle 61"/>
              <p:cNvSpPr/>
              <p:nvPr/>
            </p:nvSpPr>
            <p:spPr>
              <a:xfrm>
                <a:off x="10070704" y="3540148"/>
                <a:ext cx="1044537" cy="795439"/>
              </a:xfrm>
              <a:prstGeom prst="roundRect">
                <a:avLst/>
              </a:prstGeom>
              <a:solidFill>
                <a:srgbClr val="D2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LOGOUT</a:t>
                </a:r>
              </a:p>
            </p:txBody>
          </p:sp>
        </p:grpSp>
        <p:sp>
          <p:nvSpPr>
            <p:cNvPr id="50" name="Rectangle 49"/>
            <p:cNvSpPr/>
            <p:nvPr/>
          </p:nvSpPr>
          <p:spPr>
            <a:xfrm>
              <a:off x="5740233" y="2526772"/>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Restaurant</a:t>
              </a:r>
            </a:p>
          </p:txBody>
        </p:sp>
      </p:grpSp>
      <p:pic>
        <p:nvPicPr>
          <p:cNvPr id="109" name="Picture 108"/>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776982" y="4116502"/>
            <a:ext cx="597707" cy="597707"/>
          </a:xfrm>
          <a:prstGeom prst="rect">
            <a:avLst/>
          </a:prstGeom>
        </p:spPr>
      </p:pic>
      <p:grpSp>
        <p:nvGrpSpPr>
          <p:cNvPr id="10" name="Group 9"/>
          <p:cNvGrpSpPr/>
          <p:nvPr/>
        </p:nvGrpSpPr>
        <p:grpSpPr>
          <a:xfrm>
            <a:off x="9484197" y="2333364"/>
            <a:ext cx="2007712" cy="2007712"/>
            <a:chOff x="9561227" y="545752"/>
            <a:chExt cx="2007712" cy="2007712"/>
          </a:xfrm>
        </p:grpSpPr>
        <p:sp>
          <p:nvSpPr>
            <p:cNvPr id="3" name="Oval 2"/>
            <p:cNvSpPr/>
            <p:nvPr/>
          </p:nvSpPr>
          <p:spPr>
            <a:xfrm>
              <a:off x="9561227" y="545752"/>
              <a:ext cx="2007712" cy="2007712"/>
            </a:xfrm>
            <a:prstGeom prst="ellipse">
              <a:avLst/>
            </a:prstGeom>
            <a:solidFill>
              <a:srgbClr val="92D05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94719" y="942856"/>
              <a:ext cx="1405041" cy="1236436"/>
            </a:xfrm>
            <a:prstGeom prst="rect">
              <a:avLst/>
            </a:prstGeom>
          </p:spPr>
        </p:pic>
      </p:grpSp>
      <p:sp>
        <p:nvSpPr>
          <p:cNvPr id="17" name="Rectangle 16"/>
          <p:cNvSpPr/>
          <p:nvPr/>
        </p:nvSpPr>
        <p:spPr>
          <a:xfrm>
            <a:off x="9534672" y="4415355"/>
            <a:ext cx="2147724" cy="938719"/>
          </a:xfrm>
          <a:prstGeom prst="rect">
            <a:avLst/>
          </a:prstGeom>
        </p:spPr>
        <p:txBody>
          <a:bodyPr wrap="square">
            <a:spAutoFit/>
          </a:bodyPr>
          <a:lstStyle/>
          <a:p>
            <a:pPr algn="ctr">
              <a:lnSpc>
                <a:spcPts val="2200"/>
              </a:lnSpc>
            </a:pPr>
            <a:r>
              <a:rPr lang="en-US" sz="2000" i="1" dirty="0">
                <a:solidFill>
                  <a:srgbClr val="92D050"/>
                </a:solidFill>
                <a:latin typeface="Lobster Two" panose="02000506000000020003" pitchFamily="50" charset="0"/>
              </a:rPr>
              <a:t>Scan the QR Code provided by the guests for Validation</a:t>
            </a:r>
          </a:p>
        </p:txBody>
      </p:sp>
      <p:sp>
        <p:nvSpPr>
          <p:cNvPr id="45" name="Rectangle 44"/>
          <p:cNvSpPr/>
          <p:nvPr/>
        </p:nvSpPr>
        <p:spPr>
          <a:xfrm>
            <a:off x="1058882" y="3885641"/>
            <a:ext cx="1957078" cy="553998"/>
          </a:xfrm>
          <a:prstGeom prst="rect">
            <a:avLst/>
          </a:prstGeom>
        </p:spPr>
        <p:txBody>
          <a:bodyPr wrap="square">
            <a:spAutoFit/>
          </a:bodyPr>
          <a:lstStyle/>
          <a:p>
            <a:pPr>
              <a:lnSpc>
                <a:spcPts val="1800"/>
              </a:lnSpc>
            </a:pPr>
            <a:r>
              <a:rPr lang="en-US" sz="1600" dirty="0">
                <a:solidFill>
                  <a:srgbClr val="C0A66C"/>
                </a:solidFill>
                <a:latin typeface="Archivo Black" panose="020B0A03020202020B04" pitchFamily="34" charset="0"/>
              </a:rPr>
              <a:t>RESTUARANTS AND MALLS</a:t>
            </a:r>
          </a:p>
        </p:txBody>
      </p:sp>
      <p:grpSp>
        <p:nvGrpSpPr>
          <p:cNvPr id="11" name="Group 10"/>
          <p:cNvGrpSpPr/>
          <p:nvPr/>
        </p:nvGrpSpPr>
        <p:grpSpPr>
          <a:xfrm>
            <a:off x="3326020" y="624104"/>
            <a:ext cx="2960746" cy="5730949"/>
            <a:chOff x="3038937" y="624104"/>
            <a:chExt cx="2960746" cy="5730949"/>
          </a:xfrm>
        </p:grpSpPr>
        <p:grpSp>
          <p:nvGrpSpPr>
            <p:cNvPr id="75" name="Group 74"/>
            <p:cNvGrpSpPr/>
            <p:nvPr/>
          </p:nvGrpSpPr>
          <p:grpSpPr>
            <a:xfrm>
              <a:off x="3038937" y="624104"/>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ounded Rectangle 68"/>
            <p:cNvSpPr/>
            <p:nvPr/>
          </p:nvSpPr>
          <p:spPr>
            <a:xfrm>
              <a:off x="3655172" y="3212897"/>
              <a:ext cx="1765833" cy="319546"/>
            </a:xfrm>
            <a:prstGeom prst="roundRect">
              <a:avLst/>
            </a:prstGeom>
            <a:solidFill>
              <a:srgbClr val="C0A66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Username</a:t>
              </a:r>
            </a:p>
          </p:txBody>
        </p:sp>
        <p:sp>
          <p:nvSpPr>
            <p:cNvPr id="70" name="Rounded Rectangle 69"/>
            <p:cNvSpPr/>
            <p:nvPr/>
          </p:nvSpPr>
          <p:spPr>
            <a:xfrm>
              <a:off x="3655171" y="3677028"/>
              <a:ext cx="1765833" cy="319546"/>
            </a:xfrm>
            <a:prstGeom prst="roundRect">
              <a:avLst/>
            </a:prstGeom>
            <a:solidFill>
              <a:srgbClr val="C0A66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Password</a:t>
              </a:r>
            </a:p>
          </p:txBody>
        </p:sp>
        <p:sp>
          <p:nvSpPr>
            <p:cNvPr id="71" name="Rounded Rectangle 70"/>
            <p:cNvSpPr/>
            <p:nvPr/>
          </p:nvSpPr>
          <p:spPr>
            <a:xfrm>
              <a:off x="4481539" y="4162640"/>
              <a:ext cx="898521" cy="232100"/>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solidFill>
                    <a:schemeClr val="tx1"/>
                  </a:solidFill>
                  <a:latin typeface="Tw Cen MT Condensed" panose="020B0606020104020203" pitchFamily="34" charset="0"/>
                </a:rPr>
                <a:t>Login</a:t>
              </a:r>
            </a:p>
          </p:txBody>
        </p:sp>
        <p:sp>
          <p:nvSpPr>
            <p:cNvPr id="107" name="Rectangle 106"/>
            <p:cNvSpPr/>
            <p:nvPr/>
          </p:nvSpPr>
          <p:spPr>
            <a:xfrm>
              <a:off x="3280803" y="2613055"/>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Login Here</a:t>
              </a:r>
            </a:p>
          </p:txBody>
        </p:sp>
      </p:grpSp>
      <p:sp>
        <p:nvSpPr>
          <p:cNvPr id="43" name="Frame 42"/>
          <p:cNvSpPr/>
          <p:nvPr/>
        </p:nvSpPr>
        <p:spPr>
          <a:xfrm>
            <a:off x="942372" y="176058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7" name="Group 46"/>
          <p:cNvGrpSpPr/>
          <p:nvPr/>
        </p:nvGrpSpPr>
        <p:grpSpPr>
          <a:xfrm>
            <a:off x="4158479" y="1381814"/>
            <a:ext cx="1568022" cy="764118"/>
            <a:chOff x="9576484" y="1314716"/>
            <a:chExt cx="1568022" cy="764118"/>
          </a:xfrm>
        </p:grpSpPr>
        <p:grpSp>
          <p:nvGrpSpPr>
            <p:cNvPr id="51" name="Group 50"/>
            <p:cNvGrpSpPr/>
            <p:nvPr/>
          </p:nvGrpSpPr>
          <p:grpSpPr>
            <a:xfrm>
              <a:off x="9576484" y="1314716"/>
              <a:ext cx="701084" cy="701084"/>
              <a:chOff x="5167427" y="4401879"/>
              <a:chExt cx="1169581" cy="1169581"/>
            </a:xfrm>
          </p:grpSpPr>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4" name="Frame 53"/>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Rectangle 51"/>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nvGrpSpPr>
          <p:cNvPr id="56" name="Group 55"/>
          <p:cNvGrpSpPr/>
          <p:nvPr/>
        </p:nvGrpSpPr>
        <p:grpSpPr>
          <a:xfrm>
            <a:off x="7216244" y="1366961"/>
            <a:ext cx="1568022" cy="764118"/>
            <a:chOff x="9576484" y="1314716"/>
            <a:chExt cx="1568022" cy="764118"/>
          </a:xfrm>
        </p:grpSpPr>
        <p:grpSp>
          <p:nvGrpSpPr>
            <p:cNvPr id="57" name="Group 56"/>
            <p:cNvGrpSpPr/>
            <p:nvPr/>
          </p:nvGrpSpPr>
          <p:grpSpPr>
            <a:xfrm>
              <a:off x="9576484" y="1314716"/>
              <a:ext cx="701084" cy="701084"/>
              <a:chOff x="5167427" y="4401879"/>
              <a:chExt cx="1169581" cy="1169581"/>
            </a:xfrm>
          </p:grpSpPr>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73" name="Frame 72"/>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0" name="Rectangle 59"/>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44" name="Chevron 43"/>
          <p:cNvSpPr/>
          <p:nvPr/>
        </p:nvSpPr>
        <p:spPr>
          <a:xfrm>
            <a:off x="6243170" y="3205618"/>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32028086"/>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45393"/>
          <a:stretch/>
        </p:blipFill>
        <p:spPr>
          <a:xfrm>
            <a:off x="0" y="0"/>
            <a:ext cx="12198614" cy="3838575"/>
          </a:xfrm>
          <a:prstGeom prst="rect">
            <a:avLst/>
          </a:prstGeom>
        </p:spPr>
      </p:pic>
      <p:sp>
        <p:nvSpPr>
          <p:cNvPr id="5" name="Rectangle 4"/>
          <p:cNvSpPr/>
          <p:nvPr/>
        </p:nvSpPr>
        <p:spPr>
          <a:xfrm>
            <a:off x="0" y="0"/>
            <a:ext cx="12192000" cy="38385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207" y="2125967"/>
            <a:ext cx="1967129" cy="1015663"/>
          </a:xfrm>
          <a:prstGeom prst="rect">
            <a:avLst/>
          </a:prstGeom>
        </p:spPr>
        <p:txBody>
          <a:bodyPr wrap="square">
            <a:spAutoFit/>
          </a:bodyPr>
          <a:lstStyle/>
          <a:p>
            <a:pPr>
              <a:lnSpc>
                <a:spcPts val="1800"/>
              </a:lnSpc>
            </a:pPr>
            <a:r>
              <a:rPr lang="en-US" sz="1600" dirty="0">
                <a:solidFill>
                  <a:schemeClr val="bg1"/>
                </a:solidFill>
                <a:latin typeface="Archivo Black" panose="020B0A03020202020B04" pitchFamily="34" charset="0"/>
              </a:rPr>
              <a:t>BENEFITS: </a:t>
            </a:r>
            <a:r>
              <a:rPr lang="en-US" sz="1600" dirty="0">
                <a:solidFill>
                  <a:srgbClr val="C0A66C"/>
                </a:solidFill>
                <a:latin typeface="Archivo Black" panose="020B0A03020202020B04" pitchFamily="34" charset="0"/>
              </a:rPr>
              <a:t>IMPROVE PARKING LOT MANAGEMENT</a:t>
            </a:r>
            <a:endParaRPr lang="en-IN" sz="1600" dirty="0">
              <a:solidFill>
                <a:schemeClr val="bg1"/>
              </a:solidFill>
              <a:latin typeface="Archivo Black" panose="020B0A03020202020B04" pitchFamily="34" charset="0"/>
            </a:endParaRPr>
          </a:p>
        </p:txBody>
      </p:sp>
      <p:sp>
        <p:nvSpPr>
          <p:cNvPr id="66" name="Oval 65"/>
          <p:cNvSpPr/>
          <p:nvPr/>
        </p:nvSpPr>
        <p:spPr>
          <a:xfrm>
            <a:off x="1081026" y="4196546"/>
            <a:ext cx="681418" cy="681418"/>
          </a:xfrm>
          <a:prstGeom prst="ellipse">
            <a:avLst/>
          </a:prstGeom>
          <a:solidFill>
            <a:srgbClr val="4A852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1</a:t>
            </a:r>
          </a:p>
        </p:txBody>
      </p:sp>
      <p:grpSp>
        <p:nvGrpSpPr>
          <p:cNvPr id="24" name="Group 23"/>
          <p:cNvGrpSpPr/>
          <p:nvPr/>
        </p:nvGrpSpPr>
        <p:grpSpPr>
          <a:xfrm>
            <a:off x="4476931" y="934428"/>
            <a:ext cx="5242618" cy="5730949"/>
            <a:chOff x="4462863" y="484253"/>
            <a:chExt cx="5242618" cy="5730949"/>
          </a:xfrm>
        </p:grpSpPr>
        <p:grpSp>
          <p:nvGrpSpPr>
            <p:cNvPr id="13" name="Group 12"/>
            <p:cNvGrpSpPr/>
            <p:nvPr/>
          </p:nvGrpSpPr>
          <p:grpSpPr>
            <a:xfrm>
              <a:off x="4462863" y="484253"/>
              <a:ext cx="2960746" cy="5730949"/>
              <a:chOff x="8513109" y="965701"/>
              <a:chExt cx="2960746" cy="5730949"/>
            </a:xfrm>
          </p:grpSpPr>
          <p:grpSp>
            <p:nvGrpSpPr>
              <p:cNvPr id="38" name="Group 37"/>
              <p:cNvGrpSpPr/>
              <p:nvPr/>
            </p:nvGrpSpPr>
            <p:grpSpPr>
              <a:xfrm>
                <a:off x="8513109" y="965701"/>
                <a:ext cx="2960746" cy="5730949"/>
                <a:chOff x="5697204" y="562576"/>
                <a:chExt cx="2960746" cy="5730949"/>
              </a:xfrm>
            </p:grpSpPr>
            <p:grpSp>
              <p:nvGrpSpPr>
                <p:cNvPr id="41" name="Group 40"/>
                <p:cNvGrpSpPr/>
                <p:nvPr/>
              </p:nvGrpSpPr>
              <p:grpSpPr>
                <a:xfrm>
                  <a:off x="5697204" y="562576"/>
                  <a:ext cx="2960746" cy="5730949"/>
                  <a:chOff x="8522743" y="556090"/>
                  <a:chExt cx="2960746" cy="5730949"/>
                </a:xfrm>
              </p:grpSpPr>
              <p:grpSp>
                <p:nvGrpSpPr>
                  <p:cNvPr id="46" name="Group 45"/>
                  <p:cNvGrpSpPr/>
                  <p:nvPr/>
                </p:nvGrpSpPr>
                <p:grpSpPr>
                  <a:xfrm>
                    <a:off x="8522743" y="556090"/>
                    <a:ext cx="2960746" cy="5730949"/>
                    <a:chOff x="8522743" y="556090"/>
                    <a:chExt cx="2960746" cy="5730949"/>
                  </a:xfrm>
                </p:grpSpPr>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2743" y="556090"/>
                      <a:ext cx="2960746" cy="5730949"/>
                    </a:xfrm>
                    <a:prstGeom prst="rect">
                      <a:avLst/>
                    </a:prstGeom>
                  </p:spPr>
                </p:pic>
                <p:pic>
                  <p:nvPicPr>
                    <p:cNvPr id="49" name="Picture 48"/>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4890" r="41425"/>
                    <a:stretch/>
                  </p:blipFill>
                  <p:spPr>
                    <a:xfrm>
                      <a:off x="8771816" y="1208598"/>
                      <a:ext cx="2490544" cy="4373218"/>
                    </a:xfrm>
                    <a:prstGeom prst="rect">
                      <a:avLst/>
                    </a:prstGeom>
                  </p:spPr>
                </p:pic>
              </p:grpSp>
              <p:sp>
                <p:nvSpPr>
                  <p:cNvPr id="47" name="Rectangle 46"/>
                  <p:cNvSpPr/>
                  <p:nvPr/>
                </p:nvSpPr>
                <p:spPr>
                  <a:xfrm>
                    <a:off x="87795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p:nvPr/>
              </p:nvSpPr>
              <p:spPr>
                <a:xfrm>
                  <a:off x="5982554" y="2635543"/>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Find Parking Space</a:t>
                  </a:r>
                </a:p>
              </p:txBody>
            </p:sp>
          </p:grpSp>
          <p:grpSp>
            <p:nvGrpSpPr>
              <p:cNvPr id="10" name="Group 9"/>
              <p:cNvGrpSpPr/>
              <p:nvPr/>
            </p:nvGrpSpPr>
            <p:grpSpPr>
              <a:xfrm>
                <a:off x="8918059" y="3774165"/>
                <a:ext cx="2153215" cy="459655"/>
                <a:chOff x="8918059" y="3774165"/>
                <a:chExt cx="2153215" cy="459655"/>
              </a:xfrm>
            </p:grpSpPr>
            <p:sp>
              <p:nvSpPr>
                <p:cNvPr id="35" name="Rectangle 34"/>
                <p:cNvSpPr/>
                <p:nvPr/>
              </p:nvSpPr>
              <p:spPr>
                <a:xfrm>
                  <a:off x="8918059" y="3774165"/>
                  <a:ext cx="2153215" cy="459655"/>
                </a:xfrm>
                <a:prstGeom prst="rect">
                  <a:avLst/>
                </a:prstGeom>
                <a:noFill/>
                <a:ln>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rgbClr val="C8AD70"/>
                      </a:solidFill>
                      <a:latin typeface="Aller" panose="02000503030000020004" pitchFamily="2" charset="0"/>
                    </a:rPr>
                    <a:t>Search Parking Space</a:t>
                  </a:r>
                </a:p>
              </p:txBody>
            </p:sp>
            <p:sp>
              <p:nvSpPr>
                <p:cNvPr id="9" name="Rectangle 8"/>
                <p:cNvSpPr/>
                <p:nvPr/>
              </p:nvSpPr>
              <p:spPr>
                <a:xfrm>
                  <a:off x="10395530" y="3774165"/>
                  <a:ext cx="675744" cy="459655"/>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rchivo Black" panose="020B0A03020202020B04" pitchFamily="34" charset="0"/>
                    </a:rPr>
                    <a:t>GO</a:t>
                  </a:r>
                  <a:endParaRPr lang="en-US" dirty="0">
                    <a:solidFill>
                      <a:schemeClr val="tx1"/>
                    </a:solidFill>
                    <a:latin typeface="Archivo Black" panose="020B0A03020202020B04" pitchFamily="34" charset="0"/>
                  </a:endParaRPr>
                </a:p>
              </p:txBody>
            </p:sp>
          </p:grpSp>
        </p:grpSp>
        <p:sp>
          <p:nvSpPr>
            <p:cNvPr id="19" name="Rectangle 18"/>
            <p:cNvSpPr/>
            <p:nvPr/>
          </p:nvSpPr>
          <p:spPr>
            <a:xfrm>
              <a:off x="7331009" y="2347849"/>
              <a:ext cx="2374472" cy="954107"/>
            </a:xfrm>
            <a:prstGeom prst="rect">
              <a:avLst/>
            </a:prstGeom>
          </p:spPr>
          <p:txBody>
            <a:bodyPr wrap="square">
              <a:spAutoFit/>
            </a:bodyPr>
            <a:lstStyle/>
            <a:p>
              <a:r>
                <a:rPr lang="en-US" sz="1400" i="1" dirty="0">
                  <a:solidFill>
                    <a:srgbClr val="C0A66C"/>
                  </a:solidFill>
                  <a:latin typeface="Aller" panose="02000503030000020004" pitchFamily="2" charset="0"/>
                </a:rPr>
                <a:t>Find the parking lot using app (CVA independent on parking lot allotment) &amp; get updated in the system</a:t>
              </a:r>
            </a:p>
          </p:txBody>
        </p:sp>
      </p:grpSp>
      <p:pic>
        <p:nvPicPr>
          <p:cNvPr id="67" name="Picture 11" descr="C:\Users\Anand\Desktop\11082779_1014257801935063_1875044441_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0568" y="4007815"/>
            <a:ext cx="2874836" cy="23120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68" name="Rectangle 67"/>
          <p:cNvSpPr/>
          <p:nvPr/>
        </p:nvSpPr>
        <p:spPr>
          <a:xfrm>
            <a:off x="8254535" y="6398046"/>
            <a:ext cx="3038556" cy="355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600" i="1" dirty="0">
                <a:solidFill>
                  <a:schemeClr val="tx1"/>
                </a:solidFill>
                <a:latin typeface="Lobster Two" panose="02000506000000020003" pitchFamily="50" charset="0"/>
              </a:rPr>
              <a:t>Park the vehicle in the Reserved lot</a:t>
            </a:r>
          </a:p>
        </p:txBody>
      </p:sp>
      <p:sp>
        <p:nvSpPr>
          <p:cNvPr id="69" name="Rectangle 68"/>
          <p:cNvSpPr/>
          <p:nvPr/>
        </p:nvSpPr>
        <p:spPr>
          <a:xfrm>
            <a:off x="1920034" y="6068630"/>
            <a:ext cx="1369127" cy="355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900"/>
              </a:lnSpc>
            </a:pPr>
            <a:r>
              <a:rPr lang="en-US" sz="1600" i="1" dirty="0">
                <a:solidFill>
                  <a:schemeClr val="tx1"/>
                </a:solidFill>
                <a:latin typeface="Lobster Two" panose="02000506000000020003" pitchFamily="50" charset="0"/>
              </a:rPr>
              <a:t>Valet Station</a:t>
            </a:r>
          </a:p>
        </p:txBody>
      </p:sp>
      <p:sp>
        <p:nvSpPr>
          <p:cNvPr id="70" name="Oval 69"/>
          <p:cNvSpPr/>
          <p:nvPr/>
        </p:nvSpPr>
        <p:spPr>
          <a:xfrm>
            <a:off x="7451987" y="1372953"/>
            <a:ext cx="681418" cy="681418"/>
          </a:xfrm>
          <a:prstGeom prst="ellipse">
            <a:avLst/>
          </a:prstGeom>
          <a:solidFill>
            <a:srgbClr val="C0A66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2</a:t>
            </a:r>
          </a:p>
        </p:txBody>
      </p:sp>
      <p:sp>
        <p:nvSpPr>
          <p:cNvPr id="71" name="Oval 70"/>
          <p:cNvSpPr/>
          <p:nvPr/>
        </p:nvSpPr>
        <p:spPr>
          <a:xfrm>
            <a:off x="11164733" y="5278736"/>
            <a:ext cx="681418" cy="681418"/>
          </a:xfrm>
          <a:prstGeom prst="ellipse">
            <a:avLst/>
          </a:prstGeom>
          <a:solidFill>
            <a:srgbClr val="6D8A46"/>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3</a:t>
            </a:r>
          </a:p>
        </p:txBody>
      </p:sp>
      <p:grpSp>
        <p:nvGrpSpPr>
          <p:cNvPr id="25" name="Group 24"/>
          <p:cNvGrpSpPr/>
          <p:nvPr/>
        </p:nvGrpSpPr>
        <p:grpSpPr>
          <a:xfrm>
            <a:off x="1682553" y="4059153"/>
            <a:ext cx="1843562" cy="2059532"/>
            <a:chOff x="1682553" y="4059153"/>
            <a:chExt cx="1843562" cy="2059532"/>
          </a:xfrm>
        </p:grpSpPr>
        <p:pic>
          <p:nvPicPr>
            <p:cNvPr id="2" name="Picture 1"/>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729772" y="4059153"/>
              <a:ext cx="1740745" cy="2059532"/>
            </a:xfrm>
            <a:prstGeom prst="rect">
              <a:avLst/>
            </a:prstGeom>
          </p:spPr>
        </p:pic>
        <p:sp>
          <p:nvSpPr>
            <p:cNvPr id="72" name="Oval 71"/>
            <p:cNvSpPr/>
            <p:nvPr/>
          </p:nvSpPr>
          <p:spPr>
            <a:xfrm>
              <a:off x="1682553" y="4186932"/>
              <a:ext cx="1843562" cy="1843562"/>
            </a:xfrm>
            <a:prstGeom prst="ellipse">
              <a:avLst/>
            </a:prstGeom>
            <a:noFill/>
            <a:ln w="50800">
              <a:solidFill>
                <a:srgbClr val="6D8A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Frame 33"/>
          <p:cNvSpPr/>
          <p:nvPr/>
        </p:nvSpPr>
        <p:spPr>
          <a:xfrm>
            <a:off x="339050" y="486691"/>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6" name="Group 35"/>
          <p:cNvGrpSpPr/>
          <p:nvPr/>
        </p:nvGrpSpPr>
        <p:grpSpPr>
          <a:xfrm>
            <a:off x="5260007" y="1680110"/>
            <a:ext cx="1568022" cy="764118"/>
            <a:chOff x="9576484" y="1314716"/>
            <a:chExt cx="1568022" cy="764118"/>
          </a:xfrm>
        </p:grpSpPr>
        <p:grpSp>
          <p:nvGrpSpPr>
            <p:cNvPr id="37" name="Group 36"/>
            <p:cNvGrpSpPr/>
            <p:nvPr/>
          </p:nvGrpSpPr>
          <p:grpSpPr>
            <a:xfrm>
              <a:off x="9576484" y="1314716"/>
              <a:ext cx="701084" cy="701084"/>
              <a:chOff x="5167427" y="4401879"/>
              <a:chExt cx="1169581" cy="1169581"/>
            </a:xfrm>
          </p:grpSpPr>
          <p:pic>
            <p:nvPicPr>
              <p:cNvPr id="51" name="Picture 5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2" name="Frame 51"/>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0" name="Rectangle 49"/>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53" name="Chevron 52"/>
          <p:cNvSpPr/>
          <p:nvPr/>
        </p:nvSpPr>
        <p:spPr>
          <a:xfrm>
            <a:off x="3909838" y="4877964"/>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Chevron 53"/>
          <p:cNvSpPr/>
          <p:nvPr/>
        </p:nvSpPr>
        <p:spPr>
          <a:xfrm>
            <a:off x="7670921" y="4877718"/>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7976159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rot="16200000">
            <a:off x="5333999" y="-1"/>
            <a:ext cx="6858001" cy="6858000"/>
          </a:xfrm>
          <a:prstGeom prst="rect">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b="3101"/>
          <a:stretch/>
        </p:blipFill>
        <p:spPr>
          <a:xfrm>
            <a:off x="382136" y="300251"/>
            <a:ext cx="11423171" cy="6209731"/>
          </a:xfrm>
          <a:prstGeom prst="rect">
            <a:avLst/>
          </a:prstGeom>
        </p:spPr>
      </p:pic>
      <p:sp>
        <p:nvSpPr>
          <p:cNvPr id="18" name="Rectangle 17"/>
          <p:cNvSpPr/>
          <p:nvPr/>
        </p:nvSpPr>
        <p:spPr>
          <a:xfrm>
            <a:off x="354436" y="300251"/>
            <a:ext cx="11450871" cy="619081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8912" r="10044"/>
          <a:stretch/>
        </p:blipFill>
        <p:spPr>
          <a:xfrm>
            <a:off x="6244106" y="772731"/>
            <a:ext cx="2717442" cy="2550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l="11837" r="28220"/>
          <a:stretch/>
        </p:blipFill>
        <p:spPr>
          <a:xfrm>
            <a:off x="6244106" y="3699474"/>
            <a:ext cx="2717443" cy="25500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5559" t="29217" r="5179" b="31868"/>
          <a:stretch/>
        </p:blipFill>
        <p:spPr>
          <a:xfrm>
            <a:off x="2969442" y="3720426"/>
            <a:ext cx="2895056" cy="25354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Rectangle 19"/>
          <p:cNvSpPr/>
          <p:nvPr/>
        </p:nvSpPr>
        <p:spPr>
          <a:xfrm>
            <a:off x="9020653" y="1496499"/>
            <a:ext cx="2186944" cy="1077218"/>
          </a:xfrm>
          <a:prstGeom prst="rect">
            <a:avLst/>
          </a:prstGeom>
        </p:spPr>
        <p:txBody>
          <a:bodyPr wrap="square">
            <a:spAutoFit/>
          </a:bodyPr>
          <a:lstStyle/>
          <a:p>
            <a:r>
              <a:rPr lang="en-US" sz="1600" i="1" dirty="0">
                <a:solidFill>
                  <a:schemeClr val="bg1">
                    <a:lumMod val="65000"/>
                  </a:schemeClr>
                </a:solidFill>
                <a:latin typeface="Aller" panose="02000503030000020004" pitchFamily="2" charset="0"/>
              </a:rPr>
              <a:t>Images of the vehicle can be  taken incase of any damages &amp; get saved in the system</a:t>
            </a:r>
          </a:p>
        </p:txBody>
      </p:sp>
      <p:sp>
        <p:nvSpPr>
          <p:cNvPr id="21" name="Rectangle 20"/>
          <p:cNvSpPr/>
          <p:nvPr/>
        </p:nvSpPr>
        <p:spPr>
          <a:xfrm>
            <a:off x="9023059" y="4299393"/>
            <a:ext cx="2186944" cy="1323439"/>
          </a:xfrm>
          <a:prstGeom prst="rect">
            <a:avLst/>
          </a:prstGeom>
        </p:spPr>
        <p:txBody>
          <a:bodyPr wrap="square">
            <a:spAutoFit/>
          </a:bodyPr>
          <a:lstStyle/>
          <a:p>
            <a:r>
              <a:rPr lang="en-US" sz="1600" i="1" dirty="0">
                <a:solidFill>
                  <a:schemeClr val="bg1">
                    <a:lumMod val="65000"/>
                  </a:schemeClr>
                </a:solidFill>
                <a:latin typeface="Aller" panose="02000503030000020004" pitchFamily="2" charset="0"/>
              </a:rPr>
              <a:t>Arguments can arise on damage / Scratches when the car is retuned to the customer</a:t>
            </a:r>
          </a:p>
        </p:txBody>
      </p:sp>
      <p:sp>
        <p:nvSpPr>
          <p:cNvPr id="23" name="Rectangle 22"/>
          <p:cNvSpPr/>
          <p:nvPr/>
        </p:nvSpPr>
        <p:spPr>
          <a:xfrm>
            <a:off x="716420" y="4353985"/>
            <a:ext cx="2186944" cy="1323439"/>
          </a:xfrm>
          <a:prstGeom prst="rect">
            <a:avLst/>
          </a:prstGeom>
        </p:spPr>
        <p:txBody>
          <a:bodyPr wrap="square">
            <a:spAutoFit/>
          </a:bodyPr>
          <a:lstStyle/>
          <a:p>
            <a:pPr algn="r"/>
            <a:r>
              <a:rPr lang="en-US" sz="1600" i="1" dirty="0">
                <a:solidFill>
                  <a:schemeClr val="bg1">
                    <a:lumMod val="65000"/>
                  </a:schemeClr>
                </a:solidFill>
                <a:latin typeface="Aller" panose="02000503030000020004" pitchFamily="2" charset="0"/>
              </a:rPr>
              <a:t>Images of the vehicle from the system can be shown to the Customer in case of any argument</a:t>
            </a:r>
          </a:p>
        </p:txBody>
      </p:sp>
      <p:sp>
        <p:nvSpPr>
          <p:cNvPr id="24" name="Rectangle 23">
            <a:extLst>
              <a:ext uri="{FF2B5EF4-FFF2-40B4-BE49-F238E27FC236}">
                <a16:creationId xmlns:a16="http://schemas.microsoft.com/office/drawing/2014/main" xmlns="" id="{AD3CF665-2457-4DB8-A6B8-66829A04F177}"/>
              </a:ext>
            </a:extLst>
          </p:cNvPr>
          <p:cNvSpPr/>
          <p:nvPr/>
        </p:nvSpPr>
        <p:spPr>
          <a:xfrm>
            <a:off x="742772" y="2536507"/>
            <a:ext cx="1887839" cy="830997"/>
          </a:xfrm>
          <a:prstGeom prst="rect">
            <a:avLst/>
          </a:prstGeom>
        </p:spPr>
        <p:txBody>
          <a:bodyPr wrap="square">
            <a:spAutoFit/>
          </a:bodyPr>
          <a:lstStyle/>
          <a:p>
            <a:r>
              <a:rPr lang="en-US" sz="1600" dirty="0">
                <a:solidFill>
                  <a:schemeClr val="bg1"/>
                </a:solidFill>
                <a:latin typeface="Archivo Black" panose="020B0A03020202020B04" pitchFamily="34" charset="0"/>
              </a:rPr>
              <a:t>BENEFITS:</a:t>
            </a:r>
            <a:r>
              <a:rPr lang="en-US" sz="1600" dirty="0">
                <a:solidFill>
                  <a:srgbClr val="C0A66C"/>
                </a:solidFill>
                <a:latin typeface="Archivo Black" panose="020B0A03020202020B04" pitchFamily="34" charset="0"/>
              </a:rPr>
              <a:t/>
            </a:r>
            <a:br>
              <a:rPr lang="en-US" sz="1600" dirty="0">
                <a:solidFill>
                  <a:srgbClr val="C0A66C"/>
                </a:solidFill>
                <a:latin typeface="Archivo Black" panose="020B0A03020202020B04" pitchFamily="34" charset="0"/>
              </a:rPr>
            </a:br>
            <a:r>
              <a:rPr lang="en-US" sz="1600" dirty="0">
                <a:solidFill>
                  <a:srgbClr val="C0A66C"/>
                </a:solidFill>
                <a:latin typeface="Archivo Black" panose="020B0A03020202020B04" pitchFamily="34" charset="0"/>
              </a:rPr>
              <a:t>IMPROVE RISK MANAGEMENT</a:t>
            </a:r>
          </a:p>
        </p:txBody>
      </p:sp>
      <p:sp>
        <p:nvSpPr>
          <p:cNvPr id="22" name="Frame 21"/>
          <p:cNvSpPr/>
          <p:nvPr/>
        </p:nvSpPr>
        <p:spPr>
          <a:xfrm>
            <a:off x="595669" y="716689"/>
            <a:ext cx="2130552" cy="2816352"/>
          </a:xfrm>
          <a:prstGeom prst="frame">
            <a:avLst>
              <a:gd name="adj1" fmla="val 7677"/>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300000"/>
                    </a14:imgEffect>
                  </a14:imgLayer>
                </a14:imgProps>
              </a:ext>
              <a:ext uri="{28A0092B-C50C-407E-A947-70E740481C1C}">
                <a14:useLocalDpi xmlns:a14="http://schemas.microsoft.com/office/drawing/2010/main" val="0"/>
              </a:ext>
            </a:extLst>
          </a:blip>
          <a:srcRect l="11263" t="5860" r="16724" b="5404"/>
          <a:stretch/>
        </p:blipFill>
        <p:spPr>
          <a:xfrm>
            <a:off x="3017304" y="772731"/>
            <a:ext cx="2847193" cy="2511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Frame 12"/>
          <p:cNvSpPr/>
          <p:nvPr/>
        </p:nvSpPr>
        <p:spPr>
          <a:xfrm>
            <a:off x="4211854" y="1913923"/>
            <a:ext cx="3684895" cy="3357349"/>
          </a:xfrm>
          <a:prstGeom prst="frame">
            <a:avLst>
              <a:gd name="adj1" fmla="val 518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Chevron 1"/>
          <p:cNvSpPr/>
          <p:nvPr/>
        </p:nvSpPr>
        <p:spPr>
          <a:xfrm>
            <a:off x="5778968" y="1737001"/>
            <a:ext cx="504772" cy="504772"/>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p:cNvSpPr/>
          <p:nvPr/>
        </p:nvSpPr>
        <p:spPr>
          <a:xfrm rot="5400000">
            <a:off x="7551586" y="3194702"/>
            <a:ext cx="504772" cy="504772"/>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rot="10800000">
            <a:off x="5778968" y="4954216"/>
            <a:ext cx="504772" cy="504772"/>
          </a:xfrm>
          <a:prstGeom prst="chevr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9637071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ame 14"/>
          <p:cNvSpPr/>
          <p:nvPr/>
        </p:nvSpPr>
        <p:spPr>
          <a:xfrm>
            <a:off x="1044473" y="788735"/>
            <a:ext cx="4435521" cy="5360333"/>
          </a:xfrm>
          <a:prstGeom prst="frame">
            <a:avLst>
              <a:gd name="adj1" fmla="val 5182"/>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1"/>
          <p:cNvGrpSpPr/>
          <p:nvPr/>
        </p:nvGrpSpPr>
        <p:grpSpPr>
          <a:xfrm>
            <a:off x="4885908" y="0"/>
            <a:ext cx="7306102" cy="6864824"/>
            <a:chOff x="0" y="0"/>
            <a:chExt cx="7306102" cy="6864824"/>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690" y="0"/>
              <a:ext cx="4194412" cy="3145809"/>
            </a:xfrm>
            <a:prstGeom prst="rect">
              <a:avLst/>
            </a:prstGeom>
          </p:spPr>
        </p:pic>
        <p:pic>
          <p:nvPicPr>
            <p:cNvPr id="11" name="Picture 10"/>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r="25813"/>
            <a:stretch/>
          </p:blipFill>
          <p:spPr>
            <a:xfrm>
              <a:off x="0" y="0"/>
              <a:ext cx="3111690" cy="3145809"/>
            </a:xfrm>
            <a:prstGeom prst="rect">
              <a:avLst/>
            </a:prstGeom>
          </p:spPr>
        </p:pic>
        <p:pic>
          <p:nvPicPr>
            <p:cNvPr id="13" name="Picture 12"/>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p:blipFill>
          <p:spPr>
            <a:xfrm>
              <a:off x="0" y="3138985"/>
              <a:ext cx="7306102" cy="3725839"/>
            </a:xfrm>
            <a:prstGeom prst="rect">
              <a:avLst/>
            </a:prstGeom>
          </p:spPr>
        </p:pic>
        <p:sp>
          <p:nvSpPr>
            <p:cNvPr id="9" name="Oval 8"/>
            <p:cNvSpPr/>
            <p:nvPr/>
          </p:nvSpPr>
          <p:spPr>
            <a:xfrm>
              <a:off x="33222" y="2432142"/>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A</a:t>
              </a:r>
            </a:p>
          </p:txBody>
        </p:sp>
        <p:sp>
          <p:nvSpPr>
            <p:cNvPr id="10" name="Oval 9"/>
            <p:cNvSpPr/>
            <p:nvPr/>
          </p:nvSpPr>
          <p:spPr>
            <a:xfrm>
              <a:off x="3139979" y="2406384"/>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B</a:t>
              </a:r>
            </a:p>
          </p:txBody>
        </p:sp>
        <p:sp>
          <p:nvSpPr>
            <p:cNvPr id="12" name="Oval 11"/>
            <p:cNvSpPr/>
            <p:nvPr/>
          </p:nvSpPr>
          <p:spPr>
            <a:xfrm>
              <a:off x="44029" y="6097997"/>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C</a:t>
              </a:r>
            </a:p>
          </p:txBody>
        </p:sp>
      </p:grpSp>
      <p:sp>
        <p:nvSpPr>
          <p:cNvPr id="16" name="Rectangle 15"/>
          <p:cNvSpPr/>
          <p:nvPr/>
        </p:nvSpPr>
        <p:spPr>
          <a:xfrm>
            <a:off x="1282353" y="1026407"/>
            <a:ext cx="2847711" cy="923330"/>
          </a:xfrm>
          <a:prstGeom prst="rect">
            <a:avLst/>
          </a:prstGeom>
        </p:spPr>
        <p:txBody>
          <a:bodyPr wrap="square">
            <a:spAutoFit/>
          </a:bodyPr>
          <a:lstStyle/>
          <a:p>
            <a:r>
              <a:rPr lang="en-US" dirty="0">
                <a:solidFill>
                  <a:srgbClr val="C0A66C"/>
                </a:solidFill>
                <a:latin typeface="Archivo Black" panose="020B0A03020202020B04" pitchFamily="34" charset="0"/>
              </a:rPr>
              <a:t>BENEFITS:</a:t>
            </a:r>
            <a:br>
              <a:rPr lang="en-US" dirty="0">
                <a:solidFill>
                  <a:srgbClr val="C0A66C"/>
                </a:solidFill>
                <a:latin typeface="Archivo Black" panose="020B0A03020202020B04" pitchFamily="34" charset="0"/>
              </a:rPr>
            </a:br>
            <a:r>
              <a:rPr lang="en-US" dirty="0">
                <a:solidFill>
                  <a:srgbClr val="C0A66C"/>
                </a:solidFill>
                <a:latin typeface="Archivo Black" panose="020B0A03020202020B04" pitchFamily="34" charset="0"/>
              </a:rPr>
              <a:t>IMPROVE RISK MANAGEMENT</a:t>
            </a:r>
          </a:p>
        </p:txBody>
      </p:sp>
      <p:sp>
        <p:nvSpPr>
          <p:cNvPr id="17" name="Rectangle 16"/>
          <p:cNvSpPr/>
          <p:nvPr/>
        </p:nvSpPr>
        <p:spPr>
          <a:xfrm>
            <a:off x="1300162" y="4088661"/>
            <a:ext cx="3111690" cy="1815882"/>
          </a:xfrm>
          <a:prstGeom prst="rect">
            <a:avLst/>
          </a:prstGeom>
        </p:spPr>
        <p:txBody>
          <a:bodyPr wrap="square">
            <a:spAutoFit/>
          </a:bodyPr>
          <a:lstStyle/>
          <a:p>
            <a:pPr marL="342900" indent="-342900">
              <a:buFont typeface="+mj-lt"/>
              <a:buAutoNum type="alphaUcPeriod"/>
            </a:pPr>
            <a:r>
              <a:rPr lang="en-US" sz="1600" dirty="0">
                <a:solidFill>
                  <a:schemeClr val="tx1">
                    <a:lumMod val="85000"/>
                    <a:lumOff val="15000"/>
                  </a:schemeClr>
                </a:solidFill>
                <a:latin typeface="Aller Light" panose="02000503000000020004" pitchFamily="2" charset="0"/>
              </a:rPr>
              <a:t>Receive Car at Valet Station</a:t>
            </a:r>
          </a:p>
          <a:p>
            <a:pPr marL="342900" indent="-342900">
              <a:buFont typeface="+mj-lt"/>
              <a:buAutoNum type="alphaUcPeriod"/>
            </a:pPr>
            <a:r>
              <a:rPr lang="en-US" sz="1600" dirty="0">
                <a:solidFill>
                  <a:schemeClr val="tx1">
                    <a:lumMod val="85000"/>
                    <a:lumOff val="15000"/>
                  </a:schemeClr>
                </a:solidFill>
                <a:latin typeface="Aller Light" panose="02000503000000020004" pitchFamily="2" charset="0"/>
              </a:rPr>
              <a:t>QR Code get scanned in the parking lot, hence reconfirms the parking lot number </a:t>
            </a:r>
          </a:p>
          <a:p>
            <a:pPr marL="342900" indent="-342900">
              <a:buFont typeface="+mj-lt"/>
              <a:buAutoNum type="alphaUcPeriod"/>
            </a:pPr>
            <a:r>
              <a:rPr lang="en-US" sz="1600" dirty="0">
                <a:solidFill>
                  <a:schemeClr val="tx1">
                    <a:lumMod val="85000"/>
                    <a:lumOff val="15000"/>
                  </a:schemeClr>
                </a:solidFill>
                <a:latin typeface="Aller Light" panose="02000503000000020004" pitchFamily="2" charset="0"/>
              </a:rPr>
              <a:t>Handover the right vehicle to the  owner</a:t>
            </a:r>
          </a:p>
        </p:txBody>
      </p:sp>
    </p:spTree>
    <p:extLst>
      <p:ext uri="{BB962C8B-B14F-4D97-AF65-F5344CB8AC3E}">
        <p14:creationId xmlns:p14="http://schemas.microsoft.com/office/powerpoint/2010/main" val="29335002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57680" r="4794"/>
          <a:stretch/>
        </p:blipFill>
        <p:spPr>
          <a:xfrm>
            <a:off x="0" y="0"/>
            <a:ext cx="4465983" cy="6858000"/>
          </a:xfrm>
          <a:prstGeom prst="rect">
            <a:avLst/>
          </a:prstGeom>
        </p:spPr>
      </p:pic>
      <p:sp>
        <p:nvSpPr>
          <p:cNvPr id="5" name="Rectangle 4"/>
          <p:cNvSpPr/>
          <p:nvPr/>
        </p:nvSpPr>
        <p:spPr>
          <a:xfrm>
            <a:off x="0" y="0"/>
            <a:ext cx="4465983"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print">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4435522" y="0"/>
            <a:ext cx="7756478" cy="6858000"/>
          </a:xfrm>
          <a:prstGeom prst="rect">
            <a:avLst/>
          </a:prstGeom>
        </p:spPr>
      </p:pic>
      <p:sp>
        <p:nvSpPr>
          <p:cNvPr id="9" name="Frame 8"/>
          <p:cNvSpPr/>
          <p:nvPr/>
        </p:nvSpPr>
        <p:spPr>
          <a:xfrm>
            <a:off x="472967" y="812383"/>
            <a:ext cx="3566770" cy="5241575"/>
          </a:xfrm>
          <a:prstGeom prst="frame">
            <a:avLst>
              <a:gd name="adj1" fmla="val 5182"/>
            </a:avLst>
          </a:prstGeom>
          <a:solidFill>
            <a:srgbClr val="C8AD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3507474" y="450375"/>
            <a:ext cx="8188657" cy="5909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2153" y="1074337"/>
            <a:ext cx="2770728" cy="1200329"/>
          </a:xfrm>
          <a:prstGeom prst="rect">
            <a:avLst/>
          </a:prstGeom>
        </p:spPr>
        <p:txBody>
          <a:bodyPr wrap="square">
            <a:spAutoFit/>
          </a:bodyPr>
          <a:lstStyle/>
          <a:p>
            <a:r>
              <a:rPr lang="en-US" dirty="0">
                <a:solidFill>
                  <a:schemeClr val="bg1"/>
                </a:solidFill>
                <a:latin typeface="Archivo Black" panose="020B0A03020202020B04" pitchFamily="34" charset="0"/>
              </a:rPr>
              <a:t>BENEFITS:</a:t>
            </a:r>
            <a:r>
              <a:rPr lang="en-US" dirty="0">
                <a:solidFill>
                  <a:srgbClr val="C0A66C"/>
                </a:solidFill>
                <a:latin typeface="Archivo Black" panose="020B0A03020202020B04" pitchFamily="34" charset="0"/>
              </a:rPr>
              <a:t> </a:t>
            </a:r>
            <a:br>
              <a:rPr lang="en-US" dirty="0">
                <a:solidFill>
                  <a:srgbClr val="C0A66C"/>
                </a:solidFill>
                <a:latin typeface="Archivo Black" panose="020B0A03020202020B04" pitchFamily="34" charset="0"/>
              </a:rPr>
            </a:br>
            <a:r>
              <a:rPr lang="en-US" dirty="0">
                <a:solidFill>
                  <a:srgbClr val="C0A66C"/>
                </a:solidFill>
                <a:latin typeface="Archivo Black" panose="020B0A03020202020B04" pitchFamily="34" charset="0"/>
              </a:rPr>
              <a:t>NUMBER OF EMPLOYEES CAN BE MINIMIZED</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1719" y="450374"/>
            <a:ext cx="4194412" cy="3145809"/>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80179" y="450377"/>
            <a:ext cx="4014972" cy="3138984"/>
          </a:xfrm>
          <a:prstGeom prst="rect">
            <a:avLst/>
          </a:prstGeom>
        </p:spPr>
      </p:pic>
      <p:pic>
        <p:nvPicPr>
          <p:cNvPr id="15" name="Picture 14"/>
          <p:cNvPicPr>
            <a:picLocks noChangeAspect="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40299" t="217" r="22084" b="25528"/>
          <a:stretch/>
        </p:blipFill>
        <p:spPr>
          <a:xfrm>
            <a:off x="3507474" y="3590925"/>
            <a:ext cx="2532379" cy="2774476"/>
          </a:xfrm>
          <a:prstGeom prst="rect">
            <a:avLst/>
          </a:prstGeom>
        </p:spPr>
      </p:pic>
      <p:pic>
        <p:nvPicPr>
          <p:cNvPr id="16" name="Picture 15"/>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6046421" y="3589361"/>
            <a:ext cx="3795198" cy="2770495"/>
          </a:xfrm>
          <a:prstGeom prst="rect">
            <a:avLst/>
          </a:prstGeom>
        </p:spPr>
      </p:pic>
      <p:pic>
        <p:nvPicPr>
          <p:cNvPr id="17" name="Picture 16"/>
          <p:cNvPicPr>
            <a:picLocks noChangeAspect="1"/>
          </p:cNvPicPr>
          <p:nvPr/>
        </p:nvPicPr>
        <p:blipFill rotWithShape="1">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rcRect l="29085" r="27089"/>
          <a:stretch/>
        </p:blipFill>
        <p:spPr>
          <a:xfrm>
            <a:off x="9848187" y="3596183"/>
            <a:ext cx="1847944" cy="2763673"/>
          </a:xfrm>
          <a:prstGeom prst="rect">
            <a:avLst/>
          </a:prstGeom>
        </p:spPr>
      </p:pic>
      <p:cxnSp>
        <p:nvCxnSpPr>
          <p:cNvPr id="19" name="Straight Connector 18"/>
          <p:cNvCxnSpPr/>
          <p:nvPr/>
        </p:nvCxnSpPr>
        <p:spPr>
          <a:xfrm>
            <a:off x="3480178" y="3596183"/>
            <a:ext cx="8215953"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46421" y="3596183"/>
            <a:ext cx="0" cy="2763673"/>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841619" y="3596183"/>
            <a:ext cx="0" cy="2763673"/>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495151" y="450374"/>
            <a:ext cx="0" cy="3138987"/>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55775" y="2838071"/>
            <a:ext cx="2831190" cy="2894960"/>
          </a:xfrm>
          <a:prstGeom prst="rect">
            <a:avLst/>
          </a:prstGeom>
        </p:spPr>
        <p:txBody>
          <a:bodyPr wrap="square">
            <a:spAutoFit/>
          </a:bodyPr>
          <a:lstStyle/>
          <a:p>
            <a:pPr marL="342900" indent="-342900">
              <a:lnSpc>
                <a:spcPts val="2200"/>
              </a:lnSpc>
              <a:buFont typeface="+mj-lt"/>
              <a:buAutoNum type="alphaUcPeriod"/>
            </a:pPr>
            <a:r>
              <a:rPr lang="en-US" sz="1600" dirty="0">
                <a:solidFill>
                  <a:schemeClr val="bg1">
                    <a:lumMod val="95000"/>
                  </a:schemeClr>
                </a:solidFill>
                <a:latin typeface="Aller Light" panose="02000503000000020004" pitchFamily="2" charset="0"/>
              </a:rPr>
              <a:t>Get the vehicle, guests information by scanning the QR Code. Finding out free parking lot is also much easier &amp; independent</a:t>
            </a:r>
          </a:p>
          <a:p>
            <a:pPr marL="342900" indent="-342900">
              <a:lnSpc>
                <a:spcPts val="2200"/>
              </a:lnSpc>
              <a:buFont typeface="+mj-lt"/>
              <a:buAutoNum type="alphaUcPeriod"/>
            </a:pPr>
            <a:r>
              <a:rPr lang="en-US" sz="1600" dirty="0">
                <a:solidFill>
                  <a:srgbClr val="C8AD70"/>
                </a:solidFill>
                <a:latin typeface="Aller Light" panose="02000503000000020004" pitchFamily="2" charset="0"/>
              </a:rPr>
              <a:t>Time Saving</a:t>
            </a:r>
          </a:p>
          <a:p>
            <a:pPr marL="342900" indent="-342900">
              <a:lnSpc>
                <a:spcPts val="2200"/>
              </a:lnSpc>
              <a:buFont typeface="+mj-lt"/>
              <a:buAutoNum type="alphaUcPeriod"/>
            </a:pPr>
            <a:r>
              <a:rPr lang="en-US" sz="1600" dirty="0">
                <a:solidFill>
                  <a:schemeClr val="bg1">
                    <a:lumMod val="95000"/>
                  </a:schemeClr>
                </a:solidFill>
                <a:latin typeface="Aller Light" panose="02000503000000020004" pitchFamily="2" charset="0"/>
              </a:rPr>
              <a:t>Each CVA will be able to manage more guests on a daily basis</a:t>
            </a:r>
          </a:p>
        </p:txBody>
      </p:sp>
      <p:sp>
        <p:nvSpPr>
          <p:cNvPr id="40" name="Oval 39"/>
          <p:cNvSpPr/>
          <p:nvPr/>
        </p:nvSpPr>
        <p:spPr>
          <a:xfrm>
            <a:off x="7585045" y="2810646"/>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A</a:t>
            </a:r>
          </a:p>
        </p:txBody>
      </p:sp>
      <p:sp>
        <p:nvSpPr>
          <p:cNvPr id="41" name="Oval 40"/>
          <p:cNvSpPr/>
          <p:nvPr/>
        </p:nvSpPr>
        <p:spPr>
          <a:xfrm>
            <a:off x="3607140" y="5584029"/>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B</a:t>
            </a:r>
          </a:p>
        </p:txBody>
      </p:sp>
      <p:sp>
        <p:nvSpPr>
          <p:cNvPr id="42" name="Oval 41"/>
          <p:cNvSpPr/>
          <p:nvPr/>
        </p:nvSpPr>
        <p:spPr>
          <a:xfrm>
            <a:off x="9064672" y="5584029"/>
            <a:ext cx="681418" cy="681418"/>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C0A66C"/>
                </a:solidFill>
                <a:latin typeface="Archivo Black" panose="020B0A03020202020B04" pitchFamily="34" charset="0"/>
              </a:rPr>
              <a:t>C</a:t>
            </a:r>
          </a:p>
        </p:txBody>
      </p:sp>
      <p:sp>
        <p:nvSpPr>
          <p:cNvPr id="2" name="Rectangle 1"/>
          <p:cNvSpPr/>
          <p:nvPr/>
        </p:nvSpPr>
        <p:spPr>
          <a:xfrm>
            <a:off x="3480178" y="450374"/>
            <a:ext cx="8215953" cy="5909482"/>
          </a:xfrm>
          <a:prstGeom prst="rect">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399533"/>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a:off x="5925607" y="-24411"/>
            <a:ext cx="0" cy="68360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5059053" y="648565"/>
            <a:ext cx="1733107" cy="1733107"/>
            <a:chOff x="7113181" y="4433777"/>
            <a:chExt cx="1733107" cy="1733107"/>
          </a:xfrm>
        </p:grpSpPr>
        <p:pic>
          <p:nvPicPr>
            <p:cNvPr id="11" name="Picture 10"/>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7384310" y="4712415"/>
              <a:ext cx="1212112" cy="1212112"/>
            </a:xfrm>
            <a:prstGeom prst="rect">
              <a:avLst/>
            </a:prstGeom>
          </p:spPr>
        </p:pic>
        <p:sp>
          <p:nvSpPr>
            <p:cNvPr id="12" name="Oval 11"/>
            <p:cNvSpPr/>
            <p:nvPr/>
          </p:nvSpPr>
          <p:spPr>
            <a:xfrm>
              <a:off x="7113181" y="4433777"/>
              <a:ext cx="1733107" cy="1733107"/>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p:cNvSpPr/>
          <p:nvPr/>
        </p:nvSpPr>
        <p:spPr>
          <a:xfrm>
            <a:off x="6887853" y="1049883"/>
            <a:ext cx="681418" cy="681418"/>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2</a:t>
            </a:r>
          </a:p>
        </p:txBody>
      </p:sp>
      <p:sp>
        <p:nvSpPr>
          <p:cNvPr id="16" name="Rectangle 15"/>
          <p:cNvSpPr/>
          <p:nvPr/>
        </p:nvSpPr>
        <p:spPr>
          <a:xfrm>
            <a:off x="7637788" y="1095111"/>
            <a:ext cx="1782658" cy="580287"/>
          </a:xfrm>
          <a:prstGeom prst="rect">
            <a:avLst/>
          </a:prstGeom>
          <a:noFill/>
        </p:spPr>
        <p:txBody>
          <a:bodyPr wrap="square">
            <a:spAutoFit/>
          </a:bodyPr>
          <a:lstStyle/>
          <a:p>
            <a:pPr>
              <a:lnSpc>
                <a:spcPts val="1900"/>
              </a:lnSpc>
            </a:pPr>
            <a:r>
              <a:rPr lang="en-US" sz="2000" i="1" dirty="0">
                <a:latin typeface="Lobster Two" panose="02000506000000020003" pitchFamily="50" charset="0"/>
              </a:rPr>
              <a:t>Oscar Mobile Application</a:t>
            </a:r>
          </a:p>
        </p:txBody>
      </p:sp>
      <p:cxnSp>
        <p:nvCxnSpPr>
          <p:cNvPr id="17" name="Straight Connector 16"/>
          <p:cNvCxnSpPr/>
          <p:nvPr/>
        </p:nvCxnSpPr>
        <p:spPr>
          <a:xfrm>
            <a:off x="7637788" y="995422"/>
            <a:ext cx="0" cy="7358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66484"/>
            <a:ext cx="12218262" cy="3891516"/>
          </a:xfrm>
          <a:prstGeom prst="rect">
            <a:avLst/>
          </a:prstGeom>
        </p:spPr>
      </p:pic>
      <p:sp>
        <p:nvSpPr>
          <p:cNvPr id="20" name="Rectangle 19"/>
          <p:cNvSpPr/>
          <p:nvPr/>
        </p:nvSpPr>
        <p:spPr>
          <a:xfrm>
            <a:off x="85091" y="3438871"/>
            <a:ext cx="2408719" cy="727892"/>
          </a:xfrm>
          <a:prstGeom prst="rect">
            <a:avLst/>
          </a:prstGeom>
        </p:spPr>
        <p:txBody>
          <a:bodyPr wrap="square">
            <a:spAutoFit/>
          </a:bodyPr>
          <a:lstStyle/>
          <a:p>
            <a:pPr algn="r">
              <a:lnSpc>
                <a:spcPts val="1600"/>
              </a:lnSpc>
            </a:pPr>
            <a:r>
              <a:rPr lang="en-IN" sz="2000" dirty="0">
                <a:solidFill>
                  <a:srgbClr val="C9B381"/>
                </a:solidFill>
                <a:latin typeface="Archivo Black" panose="020B0A03020202020B04" pitchFamily="34" charset="0"/>
              </a:rPr>
              <a:t>OBJECTIVE</a:t>
            </a:r>
            <a:br>
              <a:rPr lang="en-IN" sz="2000" dirty="0">
                <a:solidFill>
                  <a:srgbClr val="C9B381"/>
                </a:solidFill>
                <a:latin typeface="Archivo Black" panose="020B0A03020202020B04" pitchFamily="34" charset="0"/>
              </a:rPr>
            </a:br>
            <a:r>
              <a:rPr lang="en-IN" b="1" i="1" dirty="0">
                <a:solidFill>
                  <a:schemeClr val="bg1"/>
                </a:solidFill>
                <a:latin typeface="Lobster Two" panose="02000506000000020003" pitchFamily="50" charset="0"/>
              </a:rPr>
              <a:t>and</a:t>
            </a:r>
            <a:r>
              <a:rPr lang="en-IN" sz="2400" dirty="0">
                <a:solidFill>
                  <a:srgbClr val="303030"/>
                </a:solidFill>
                <a:latin typeface="Archivo Black" panose="020B0A03020202020B04" pitchFamily="34" charset="0"/>
              </a:rPr>
              <a:t/>
            </a:r>
            <a:br>
              <a:rPr lang="en-IN" sz="2400" dirty="0">
                <a:solidFill>
                  <a:srgbClr val="303030"/>
                </a:solidFill>
                <a:latin typeface="Archivo Black" panose="020B0A03020202020B04" pitchFamily="34" charset="0"/>
              </a:rPr>
            </a:br>
            <a:r>
              <a:rPr lang="en-IN" sz="2000" dirty="0">
                <a:solidFill>
                  <a:srgbClr val="C9B381"/>
                </a:solidFill>
                <a:latin typeface="Archivo Black" panose="020B0A03020202020B04" pitchFamily="34" charset="0"/>
              </a:rPr>
              <a:t>PLATFORM</a:t>
            </a:r>
            <a:endParaRPr lang="en-US" sz="2000" dirty="0">
              <a:solidFill>
                <a:srgbClr val="C9B381"/>
              </a:solidFill>
              <a:latin typeface="Archivo Black" panose="020B0A03020202020B04" pitchFamily="34" charset="0"/>
            </a:endParaRPr>
          </a:p>
        </p:txBody>
      </p:sp>
      <p:grpSp>
        <p:nvGrpSpPr>
          <p:cNvPr id="26" name="Group 25"/>
          <p:cNvGrpSpPr/>
          <p:nvPr/>
        </p:nvGrpSpPr>
        <p:grpSpPr>
          <a:xfrm>
            <a:off x="1664680" y="4484833"/>
            <a:ext cx="973016" cy="973016"/>
            <a:chOff x="10089592" y="5473929"/>
            <a:chExt cx="973016" cy="973016"/>
          </a:xfrm>
        </p:grpSpPr>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4985" y="5543929"/>
              <a:ext cx="882230" cy="882230"/>
            </a:xfrm>
            <a:prstGeom prst="rect">
              <a:avLst/>
            </a:prstGeom>
          </p:spPr>
        </p:pic>
        <p:sp>
          <p:nvSpPr>
            <p:cNvPr id="24" name="Oval 23"/>
            <p:cNvSpPr/>
            <p:nvPr/>
          </p:nvSpPr>
          <p:spPr>
            <a:xfrm>
              <a:off x="10089592" y="5473929"/>
              <a:ext cx="973016" cy="97301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509026" y="4484833"/>
            <a:ext cx="973016" cy="973016"/>
            <a:chOff x="8933938" y="5473929"/>
            <a:chExt cx="973016" cy="973016"/>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8939" y="5528930"/>
              <a:ext cx="863014" cy="863014"/>
            </a:xfrm>
            <a:prstGeom prst="rect">
              <a:avLst/>
            </a:prstGeom>
          </p:spPr>
        </p:pic>
        <p:sp>
          <p:nvSpPr>
            <p:cNvPr id="25" name="Oval 24"/>
            <p:cNvSpPr/>
            <p:nvPr/>
          </p:nvSpPr>
          <p:spPr>
            <a:xfrm>
              <a:off x="8933938" y="5473929"/>
              <a:ext cx="973016" cy="97301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p:cNvSpPr/>
          <p:nvPr/>
        </p:nvSpPr>
        <p:spPr>
          <a:xfrm>
            <a:off x="9198356" y="4750857"/>
            <a:ext cx="1906291" cy="338554"/>
          </a:xfrm>
          <a:prstGeom prst="rect">
            <a:avLst/>
          </a:prstGeom>
        </p:spPr>
        <p:txBody>
          <a:bodyPr wrap="none">
            <a:spAutoFit/>
          </a:bodyPr>
          <a:lstStyle/>
          <a:p>
            <a:pPr lvl="0"/>
            <a:r>
              <a:rPr lang="en-US" sz="1600" dirty="0">
                <a:solidFill>
                  <a:schemeClr val="bg1"/>
                </a:solidFill>
                <a:latin typeface="Archivo Black" panose="020B0A03020202020B04" pitchFamily="34" charset="0"/>
              </a:rPr>
              <a:t>RESTAURANTS</a:t>
            </a:r>
            <a:endParaRPr lang="en-US" dirty="0">
              <a:solidFill>
                <a:schemeClr val="bg1"/>
              </a:solidFill>
              <a:latin typeface="Archivo Black" panose="020B0A03020202020B04" pitchFamily="34" charset="0"/>
            </a:endParaRPr>
          </a:p>
        </p:txBody>
      </p:sp>
      <p:sp>
        <p:nvSpPr>
          <p:cNvPr id="29" name="Rectangle 28"/>
          <p:cNvSpPr/>
          <p:nvPr/>
        </p:nvSpPr>
        <p:spPr>
          <a:xfrm>
            <a:off x="9726655" y="3152844"/>
            <a:ext cx="1117614" cy="338554"/>
          </a:xfrm>
          <a:prstGeom prst="rect">
            <a:avLst/>
          </a:prstGeom>
        </p:spPr>
        <p:txBody>
          <a:bodyPr wrap="none">
            <a:spAutoFit/>
          </a:bodyPr>
          <a:lstStyle/>
          <a:p>
            <a:pPr lvl="0"/>
            <a:r>
              <a:rPr lang="en-US" sz="1600" dirty="0">
                <a:solidFill>
                  <a:schemeClr val="bg1"/>
                </a:solidFill>
                <a:latin typeface="Archivo Black" panose="020B0A03020202020B04" pitchFamily="34" charset="0"/>
              </a:rPr>
              <a:t>GUESTS</a:t>
            </a:r>
            <a:endParaRPr lang="en-US" dirty="0">
              <a:solidFill>
                <a:schemeClr val="bg1"/>
              </a:solidFill>
              <a:latin typeface="Archivo Black" panose="020B0A03020202020B04" pitchFamily="34" charset="0"/>
            </a:endParaRPr>
          </a:p>
        </p:txBody>
      </p:sp>
      <p:sp>
        <p:nvSpPr>
          <p:cNvPr id="30" name="Rectangle 29"/>
          <p:cNvSpPr/>
          <p:nvPr/>
        </p:nvSpPr>
        <p:spPr>
          <a:xfrm>
            <a:off x="9236899" y="3828209"/>
            <a:ext cx="2097125" cy="338554"/>
          </a:xfrm>
          <a:prstGeom prst="rect">
            <a:avLst/>
          </a:prstGeom>
        </p:spPr>
        <p:txBody>
          <a:bodyPr wrap="square">
            <a:spAutoFit/>
          </a:bodyPr>
          <a:lstStyle/>
          <a:p>
            <a:pPr lvl="0" algn="ctr"/>
            <a:r>
              <a:rPr lang="en-US" sz="1600" dirty="0">
                <a:solidFill>
                  <a:schemeClr val="bg1"/>
                </a:solidFill>
                <a:latin typeface="Archivo Black" panose="020B0A03020202020B04" pitchFamily="34" charset="0"/>
              </a:rPr>
              <a:t>CVA</a:t>
            </a:r>
          </a:p>
        </p:txBody>
      </p:sp>
      <p:sp>
        <p:nvSpPr>
          <p:cNvPr id="32" name="Rectangle 31"/>
          <p:cNvSpPr/>
          <p:nvPr/>
        </p:nvSpPr>
        <p:spPr>
          <a:xfrm>
            <a:off x="3365933" y="4532967"/>
            <a:ext cx="2785730" cy="830997"/>
          </a:xfrm>
          <a:prstGeom prst="rect">
            <a:avLst/>
          </a:prstGeom>
        </p:spPr>
        <p:txBody>
          <a:bodyPr wrap="square">
            <a:spAutoFit/>
          </a:bodyPr>
          <a:lstStyle/>
          <a:p>
            <a:pPr algn="r"/>
            <a:r>
              <a:rPr lang="en-US" sz="2400" i="1" dirty="0">
                <a:solidFill>
                  <a:schemeClr val="bg1"/>
                </a:solidFill>
                <a:latin typeface="Lobster Two" panose="02000506000000020003" pitchFamily="50" charset="0"/>
              </a:rPr>
              <a:t>Mobile Application</a:t>
            </a:r>
          </a:p>
          <a:p>
            <a:pPr algn="r"/>
            <a:r>
              <a:rPr lang="en-US" sz="2400" i="1" dirty="0">
                <a:solidFill>
                  <a:schemeClr val="bg1"/>
                </a:solidFill>
                <a:latin typeface="Lobster Two" panose="02000506000000020003" pitchFamily="50" charset="0"/>
              </a:rPr>
              <a:t>Development</a:t>
            </a:r>
          </a:p>
        </p:txBody>
      </p:sp>
      <p:sp>
        <p:nvSpPr>
          <p:cNvPr id="21" name="Frame 20"/>
          <p:cNvSpPr/>
          <p:nvPr/>
        </p:nvSpPr>
        <p:spPr>
          <a:xfrm>
            <a:off x="508426" y="1534720"/>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0592536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0" name="Group 9"/>
          <p:cNvGrpSpPr/>
          <p:nvPr/>
        </p:nvGrpSpPr>
        <p:grpSpPr>
          <a:xfrm>
            <a:off x="2312014" y="605230"/>
            <a:ext cx="7507736" cy="5165353"/>
            <a:chOff x="1735132" y="223845"/>
            <a:chExt cx="7507736" cy="5165353"/>
          </a:xfrm>
        </p:grpSpPr>
        <p:sp>
          <p:nvSpPr>
            <p:cNvPr id="5" name="TextBox 4"/>
            <p:cNvSpPr txBox="1"/>
            <p:nvPr/>
          </p:nvSpPr>
          <p:spPr>
            <a:xfrm>
              <a:off x="1735132" y="223845"/>
              <a:ext cx="883756" cy="4708981"/>
            </a:xfrm>
            <a:prstGeom prst="rect">
              <a:avLst/>
            </a:prstGeom>
            <a:noFill/>
          </p:spPr>
          <p:txBody>
            <a:bodyPr wrap="square" rtlCol="0">
              <a:spAutoFit/>
            </a:bodyPr>
            <a:lstStyle/>
            <a:p>
              <a:r>
                <a:rPr lang="en-US" sz="30000" spc="-150" dirty="0">
                  <a:solidFill>
                    <a:srgbClr val="C8AD70"/>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US" sz="30000" spc="850" dirty="0">
                <a:solidFill>
                  <a:srgbClr val="C8AD7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6" name="TextBox 5"/>
            <p:cNvSpPr txBox="1"/>
            <p:nvPr/>
          </p:nvSpPr>
          <p:spPr>
            <a:xfrm rot="10800000">
              <a:off x="8359112" y="680217"/>
              <a:ext cx="883756" cy="4708981"/>
            </a:xfrm>
            <a:prstGeom prst="rect">
              <a:avLst/>
            </a:prstGeom>
            <a:noFill/>
          </p:spPr>
          <p:txBody>
            <a:bodyPr wrap="square" rtlCol="0">
              <a:spAutoFit/>
            </a:bodyPr>
            <a:lstStyle/>
            <a:p>
              <a:r>
                <a:rPr lang="en-US" sz="30000" spc="-150" dirty="0">
                  <a:solidFill>
                    <a:srgbClr val="C8AD70"/>
                  </a:solidFill>
                  <a:latin typeface="Open Sans Semibold" panose="020B0706030804020204" pitchFamily="34" charset="0"/>
                  <a:ea typeface="Open Sans Semibold" panose="020B0706030804020204" pitchFamily="34" charset="0"/>
                  <a:cs typeface="Open Sans Semibold" panose="020B0706030804020204" pitchFamily="34" charset="0"/>
                </a:rPr>
                <a:t>[</a:t>
              </a:r>
              <a:endParaRPr lang="en-US" sz="30000" spc="850" dirty="0">
                <a:solidFill>
                  <a:srgbClr val="C8AD7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 name="TextBox 6"/>
            <p:cNvSpPr txBox="1"/>
            <p:nvPr/>
          </p:nvSpPr>
          <p:spPr>
            <a:xfrm>
              <a:off x="2570559" y="982925"/>
              <a:ext cx="5778311" cy="3770263"/>
            </a:xfrm>
            <a:prstGeom prst="rect">
              <a:avLst/>
            </a:prstGeom>
            <a:noFill/>
          </p:spPr>
          <p:txBody>
            <a:bodyPr wrap="square" rtlCol="0">
              <a:spAutoFit/>
            </a:bodyPr>
            <a:lstStyle/>
            <a:p>
              <a:r>
                <a:rPr lang="en-US" sz="23900" spc="-300" dirty="0">
                  <a:solidFill>
                    <a:srgbClr val="C8AD70"/>
                  </a:solidFill>
                  <a:latin typeface="Open Sans Extrabold" panose="020B0906030804020204" pitchFamily="34" charset="0"/>
                  <a:ea typeface="Open Sans Extrabold" panose="020B0906030804020204" pitchFamily="34" charset="0"/>
                  <a:cs typeface="Open Sans Extrabold" panose="020B0906030804020204" pitchFamily="34" charset="0"/>
                </a:rPr>
                <a:t>Q A</a:t>
              </a:r>
              <a:endParaRPr lang="en-US" sz="9600" spc="-300" dirty="0">
                <a:solidFill>
                  <a:srgbClr val="C8AD70"/>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7"/>
            <p:cNvSpPr txBox="1"/>
            <p:nvPr/>
          </p:nvSpPr>
          <p:spPr>
            <a:xfrm>
              <a:off x="4951584" y="2180696"/>
              <a:ext cx="1104660" cy="1015663"/>
            </a:xfrm>
            <a:prstGeom prst="rect">
              <a:avLst/>
            </a:prstGeom>
            <a:noFill/>
          </p:spPr>
          <p:txBody>
            <a:bodyPr wrap="square" rtlCol="0">
              <a:spAutoFit/>
            </a:bodyPr>
            <a:lstStyle/>
            <a:p>
              <a:r>
                <a:rPr lang="en-US" sz="6000" b="1" spc="-300" dirty="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rPr>
                <a:t>nd</a:t>
              </a:r>
              <a:endParaRPr lang="en-US" sz="3600" b="1" spc="-300" dirty="0">
                <a:solidFill>
                  <a:prstClr val="white"/>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9" name="Rectangle 8"/>
          <p:cNvSpPr/>
          <p:nvPr/>
        </p:nvSpPr>
        <p:spPr>
          <a:xfrm>
            <a:off x="259308" y="232012"/>
            <a:ext cx="11613148" cy="637350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8476334"/>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0" r="-40000"/>
          </a:stretch>
        </a:blipFill>
        <a:effectLst/>
      </p:bgPr>
    </p:bg>
    <p:spTree>
      <p:nvGrpSpPr>
        <p:cNvPr id="1" name=""/>
        <p:cNvGrpSpPr/>
        <p:nvPr/>
      </p:nvGrpSpPr>
      <p:grpSpPr>
        <a:xfrm>
          <a:off x="0" y="0"/>
          <a:ext cx="0" cy="0"/>
          <a:chOff x="0" y="0"/>
          <a:chExt cx="0" cy="0"/>
        </a:xfrm>
      </p:grpSpPr>
      <p:sp>
        <p:nvSpPr>
          <p:cNvPr id="13" name="Rectangle 12"/>
          <p:cNvSpPr/>
          <p:nvPr/>
        </p:nvSpPr>
        <p:spPr>
          <a:xfrm>
            <a:off x="4125435" y="6355592"/>
            <a:ext cx="3874394" cy="24622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000" dirty="0">
                <a:solidFill>
                  <a:prstClr val="white">
                    <a:lumMod val="85000"/>
                  </a:prstClr>
                </a:solidFill>
                <a:latin typeface="Aller" panose="02000503030000020004" pitchFamily="2" charset="0"/>
              </a:rPr>
              <a:t>© 1999-</a:t>
            </a:r>
            <a:r>
              <a:rPr lang="en-IN" sz="1000" dirty="0">
                <a:solidFill>
                  <a:prstClr val="white">
                    <a:lumMod val="85000"/>
                  </a:prstClr>
                </a:solidFill>
                <a:latin typeface="Aller" panose="02000503030000020004" pitchFamily="2" charset="0"/>
                <a:ea typeface="Gungsuh" panose="02030600000101010101" pitchFamily="18" charset="-127"/>
                <a:cs typeface="Open Sans Semibold" panose="020B0706030804020204" pitchFamily="34" charset="0"/>
              </a:rPr>
              <a:t>2017. All Rights  Reserved. Verbanet Technologies LLC.</a:t>
            </a:r>
            <a:endParaRPr lang="en-US" sz="1000" dirty="0">
              <a:solidFill>
                <a:prstClr val="white">
                  <a:lumMod val="85000"/>
                </a:prstClr>
              </a:solidFill>
              <a:latin typeface="Aller" panose="02000503030000020004" pitchFamily="2" charset="0"/>
              <a:ea typeface="Gungsuh" panose="02030600000101010101" pitchFamily="18" charset="-127"/>
              <a:cs typeface="Open Sans Semibold" panose="020B0706030804020204" pitchFamily="34" charset="0"/>
            </a:endParaRPr>
          </a:p>
        </p:txBody>
      </p:sp>
      <p:sp>
        <p:nvSpPr>
          <p:cNvPr id="16" name="Parallelogram 15"/>
          <p:cNvSpPr/>
          <p:nvPr/>
        </p:nvSpPr>
        <p:spPr>
          <a:xfrm>
            <a:off x="-606056" y="2311216"/>
            <a:ext cx="7326896" cy="1581912"/>
          </a:xfrm>
          <a:prstGeom prst="parallelogram">
            <a:avLst/>
          </a:prstGeom>
          <a:solidFill>
            <a:srgbClr val="00206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p:cNvSpPr/>
          <p:nvPr/>
        </p:nvSpPr>
        <p:spPr>
          <a:xfrm>
            <a:off x="5504688" y="3037610"/>
            <a:ext cx="7534656" cy="1581912"/>
          </a:xfrm>
          <a:prstGeom prst="parallelogram">
            <a:avLst/>
          </a:prstGeom>
          <a:solidFill>
            <a:srgbClr val="C8AD70">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p:nvSpPr>
        <p:spPr>
          <a:xfrm>
            <a:off x="935665" y="2632812"/>
            <a:ext cx="4062169" cy="938719"/>
          </a:xfrm>
          <a:prstGeom prst="rect">
            <a:avLst/>
          </a:prstGeom>
        </p:spPr>
        <p:txBody>
          <a:bodyPr wrap="square">
            <a:spAutoFit/>
            <a:scene3d>
              <a:camera prst="orthographicFront">
                <a:rot lat="0" lon="0" rev="0"/>
              </a:camera>
              <a:lightRig rig="threePt" dir="t"/>
            </a:scene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500" spc="300" dirty="0">
                <a:solidFill>
                  <a:prstClr val="white">
                    <a:lumMod val="85000"/>
                  </a:prstClr>
                </a:solidFill>
                <a:latin typeface="Bebas Neue" panose="020B0606020202050201" pitchFamily="34" charset="0"/>
                <a:ea typeface="Gungsuh" panose="02030600000101010101" pitchFamily="18" charset="-127"/>
                <a:cs typeface="Open Sans Semibold" panose="020B0706030804020204" pitchFamily="34" charset="0"/>
              </a:rPr>
              <a:t>Thank You</a:t>
            </a:r>
          </a:p>
        </p:txBody>
      </p:sp>
      <p:sp>
        <p:nvSpPr>
          <p:cNvPr id="19" name="Rectangle 18"/>
          <p:cNvSpPr/>
          <p:nvPr/>
        </p:nvSpPr>
        <p:spPr>
          <a:xfrm>
            <a:off x="7812644" y="3529332"/>
            <a:ext cx="3295934" cy="646331"/>
          </a:xfrm>
          <a:prstGeom prst="rect">
            <a:avLst/>
          </a:prstGeom>
        </p:spPr>
        <p:txBody>
          <a:bodyPr wrap="square">
            <a:spAutoFit/>
            <a:scene3d>
              <a:camera prst="orthographicFront">
                <a:rot lat="0" lon="0" rev="0"/>
              </a:camera>
              <a:lightRig rig="threePt" dir="t"/>
            </a:scene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prstClr val="black">
                    <a:lumMod val="95000"/>
                    <a:lumOff val="5000"/>
                  </a:prstClr>
                </a:solidFill>
                <a:latin typeface="Bebas Neue" panose="020B0606020202050201" pitchFamily="34" charset="0"/>
                <a:ea typeface="Gungsuh" panose="02030600000101010101" pitchFamily="18" charset="-127"/>
                <a:cs typeface="Open Sans Semibold" panose="020B0706030804020204" pitchFamily="34" charset="0"/>
              </a:rPr>
              <a:t>www.verbat.com</a:t>
            </a:r>
          </a:p>
        </p:txBody>
      </p:sp>
      <p:sp>
        <p:nvSpPr>
          <p:cNvPr id="20" name="Rectangle 19"/>
          <p:cNvSpPr/>
          <p:nvPr/>
        </p:nvSpPr>
        <p:spPr>
          <a:xfrm>
            <a:off x="259308" y="232012"/>
            <a:ext cx="11613148" cy="6373505"/>
          </a:xfrm>
          <a:prstGeom prst="rect">
            <a:avLst/>
          </a:prstGeom>
          <a:noFill/>
          <a:ln w="12700">
            <a:solidFill>
              <a:schemeClr val="bg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72487173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1012" y="0"/>
            <a:ext cx="10439400" cy="4570482"/>
          </a:xfrm>
          <a:prstGeom prst="rect">
            <a:avLst/>
          </a:prstGeom>
        </p:spPr>
        <p:txBody>
          <a:bodyPr wrap="square">
            <a:spAutoFit/>
          </a:bodyPr>
          <a:lstStyle/>
          <a:p>
            <a:r>
              <a:rPr lang="en-US" sz="2000" dirty="0">
                <a:solidFill>
                  <a:srgbClr val="1F497D"/>
                </a:solidFill>
                <a:latin typeface="Calibri" panose="020F0502020204030204" pitchFamily="34" charset="0"/>
                <a:ea typeface="Calibri" panose="020F0502020204030204" pitchFamily="34" charset="0"/>
                <a:cs typeface="Times New Roman" panose="02020603050405020304" pitchFamily="18" charset="0"/>
              </a:rPr>
              <a:t>Solution with the following details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Oscar services (CVA user) enter car details of the customer in their mobile device during check-in</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Oscar services (CVA user) provide plastic cards with QR code to customer and retain one card with Oscar services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Oscar services (CVA user) park the car in the parking location and enter parking lot number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Restaurants can use validator to validate the card with  the customer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Our current web application will get a notification/message of validation from the restaurant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Customer scan the mobile QR code and it will get redirect to a page where they have option to retrieve car.</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Oscar services (CVA user) retrieve the car and handover to customer if the card is validated by the restaurant.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mj-lt"/>
              <a:buAutoNum type="alphaLcPeriod"/>
            </a:pPr>
            <a:r>
              <a:rPr lang="en-US" sz="20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If the card is not validated by the restaurant, they have to pay fee as defined in the </a:t>
            </a:r>
            <a:r>
              <a:rPr lang="en-US" sz="1100" dirty="0">
                <a:solidFill>
                  <a:srgbClr val="1F497D"/>
                </a:solidFill>
                <a:latin typeface="Calibri" panose="020F0502020204030204" pitchFamily="34" charset="0"/>
                <a:ea typeface="Times New Roman" panose="02020603050405020304" pitchFamily="18" charset="0"/>
                <a:cs typeface="Times New Roman" panose="02020603050405020304" pitchFamily="18" charset="0"/>
              </a:rPr>
              <a:t>PPT</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sz="110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831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r="53712"/>
          <a:stretch/>
        </p:blipFill>
        <p:spPr>
          <a:xfrm>
            <a:off x="907412" y="1689103"/>
            <a:ext cx="1794736" cy="2500125"/>
          </a:xfrm>
          <a:prstGeom prst="rect">
            <a:avLst/>
          </a:prstGeom>
        </p:spPr>
      </p:pic>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5934" b="45393"/>
          <a:stretch/>
        </p:blipFill>
        <p:spPr>
          <a:xfrm>
            <a:off x="4200049" y="0"/>
            <a:ext cx="7998565" cy="6858000"/>
          </a:xfrm>
          <a:prstGeom prst="rect">
            <a:avLst/>
          </a:prstGeom>
        </p:spPr>
      </p:pic>
      <p:sp>
        <p:nvSpPr>
          <p:cNvPr id="5" name="Rectangle 4"/>
          <p:cNvSpPr/>
          <p:nvPr/>
        </p:nvSpPr>
        <p:spPr>
          <a:xfrm>
            <a:off x="4200048" y="0"/>
            <a:ext cx="7998565"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ame 5"/>
          <p:cNvSpPr/>
          <p:nvPr/>
        </p:nvSpPr>
        <p:spPr>
          <a:xfrm>
            <a:off x="741438" y="1531088"/>
            <a:ext cx="2130552" cy="2816352"/>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5" cstate="print">
            <a:duotone>
              <a:prstClr val="black"/>
              <a:schemeClr val="accent1">
                <a:tint val="45000"/>
                <a:satMod val="400000"/>
              </a:scheme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7631670" y="146359"/>
            <a:ext cx="1126328" cy="1126328"/>
          </a:xfrm>
          <a:prstGeom prst="rect">
            <a:avLst/>
          </a:prstGeom>
        </p:spPr>
      </p:pic>
      <p:pic>
        <p:nvPicPr>
          <p:cNvPr id="3" name="Picture 2"/>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657042" y="1855069"/>
            <a:ext cx="1150848" cy="1150848"/>
          </a:xfrm>
          <a:prstGeom prst="rect">
            <a:avLst/>
          </a:prstGeom>
        </p:spPr>
      </p:pic>
      <p:grpSp>
        <p:nvGrpSpPr>
          <p:cNvPr id="14" name="Group 13"/>
          <p:cNvGrpSpPr/>
          <p:nvPr/>
        </p:nvGrpSpPr>
        <p:grpSpPr>
          <a:xfrm>
            <a:off x="7312240" y="3653467"/>
            <a:ext cx="2037907" cy="1220621"/>
            <a:chOff x="7439834" y="3454213"/>
            <a:chExt cx="2037907" cy="1220621"/>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9834" y="3454213"/>
              <a:ext cx="2037907" cy="1220621"/>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7286" y="3694812"/>
              <a:ext cx="829338" cy="829338"/>
            </a:xfrm>
            <a:prstGeom prst="rect">
              <a:avLst/>
            </a:prstGeom>
          </p:spPr>
        </p:pic>
      </p:grpSp>
      <p:sp>
        <p:nvSpPr>
          <p:cNvPr id="23" name="Oval 22"/>
          <p:cNvSpPr/>
          <p:nvPr/>
        </p:nvSpPr>
        <p:spPr>
          <a:xfrm>
            <a:off x="7617833" y="149560"/>
            <a:ext cx="1128725" cy="11287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662029" y="1865753"/>
            <a:ext cx="1128725" cy="11287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5029203" y="3902795"/>
            <a:ext cx="1169581" cy="1169581"/>
            <a:chOff x="5167427" y="4401879"/>
            <a:chExt cx="1169581" cy="1169581"/>
          </a:xfrm>
        </p:grpSpPr>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29" name="Frame 28"/>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1" name="Group 30"/>
          <p:cNvGrpSpPr/>
          <p:nvPr/>
        </p:nvGrpSpPr>
        <p:grpSpPr>
          <a:xfrm>
            <a:off x="10260438" y="3902795"/>
            <a:ext cx="1169581" cy="1169581"/>
            <a:chOff x="10119823" y="4581111"/>
            <a:chExt cx="1169581" cy="1169581"/>
          </a:xfrm>
        </p:grpSpPr>
        <p:pic>
          <p:nvPicPr>
            <p:cNvPr id="27" name="Pictur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33236" y="4791695"/>
              <a:ext cx="942756" cy="942756"/>
            </a:xfrm>
            <a:prstGeom prst="rect">
              <a:avLst/>
            </a:prstGeom>
          </p:spPr>
        </p:pic>
        <p:sp>
          <p:nvSpPr>
            <p:cNvPr id="30" name="Frame 29"/>
            <p:cNvSpPr/>
            <p:nvPr/>
          </p:nvSpPr>
          <p:spPr>
            <a:xfrm>
              <a:off x="10119823" y="4581111"/>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 name="Rectangle 33"/>
          <p:cNvSpPr/>
          <p:nvPr/>
        </p:nvSpPr>
        <p:spPr>
          <a:xfrm>
            <a:off x="939978" y="1689103"/>
            <a:ext cx="1762170" cy="2391622"/>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52070" y="3697002"/>
            <a:ext cx="1971344" cy="477054"/>
          </a:xfrm>
          <a:prstGeom prst="rect">
            <a:avLst/>
          </a:prstGeom>
        </p:spPr>
        <p:txBody>
          <a:bodyPr wrap="square">
            <a:spAutoFit/>
          </a:bodyPr>
          <a:lstStyle/>
          <a:p>
            <a:pPr algn="r">
              <a:lnSpc>
                <a:spcPts val="1500"/>
              </a:lnSpc>
            </a:pPr>
            <a:r>
              <a:rPr lang="en-IN" sz="1400" dirty="0">
                <a:solidFill>
                  <a:srgbClr val="C0A66C"/>
                </a:solidFill>
                <a:latin typeface="Archivo Black" panose="020B0A03020202020B04" pitchFamily="34" charset="0"/>
              </a:rPr>
              <a:t>ARCHITECTURAL</a:t>
            </a:r>
            <a:br>
              <a:rPr lang="en-IN" sz="1400" dirty="0">
                <a:solidFill>
                  <a:srgbClr val="C0A66C"/>
                </a:solidFill>
                <a:latin typeface="Archivo Black" panose="020B0A03020202020B04" pitchFamily="34" charset="0"/>
              </a:rPr>
            </a:br>
            <a:r>
              <a:rPr lang="en-IN" sz="1400" dirty="0">
                <a:solidFill>
                  <a:srgbClr val="C0A66C"/>
                </a:solidFill>
                <a:latin typeface="Archivo Black" panose="020B0A03020202020B04" pitchFamily="34" charset="0"/>
              </a:rPr>
              <a:t>OVERVIEW</a:t>
            </a:r>
          </a:p>
        </p:txBody>
      </p:sp>
      <p:sp>
        <p:nvSpPr>
          <p:cNvPr id="7" name="Up-Down Arrow 6"/>
          <p:cNvSpPr/>
          <p:nvPr/>
        </p:nvSpPr>
        <p:spPr>
          <a:xfrm>
            <a:off x="8113949" y="1356718"/>
            <a:ext cx="170761" cy="435322"/>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Down Arrow 24"/>
          <p:cNvSpPr/>
          <p:nvPr/>
        </p:nvSpPr>
        <p:spPr>
          <a:xfrm>
            <a:off x="8160879" y="3126784"/>
            <a:ext cx="170761" cy="435322"/>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Down Arrow 27"/>
          <p:cNvSpPr/>
          <p:nvPr/>
        </p:nvSpPr>
        <p:spPr>
          <a:xfrm rot="16200000">
            <a:off x="6667593" y="4408470"/>
            <a:ext cx="170761" cy="435322"/>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rot="16200000">
            <a:off x="9730319" y="4287899"/>
            <a:ext cx="170761" cy="435322"/>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72773" y="5082988"/>
            <a:ext cx="1374762" cy="461665"/>
          </a:xfrm>
          <a:prstGeom prst="rect">
            <a:avLst/>
          </a:prstGeom>
        </p:spPr>
        <p:txBody>
          <a:bodyPr wrap="square">
            <a:spAutoFit/>
          </a:bodyPr>
          <a:lstStyle/>
          <a:p>
            <a:pPr algn="ctr"/>
            <a:r>
              <a:rPr lang="en-US" sz="1200" b="1" dirty="0">
                <a:solidFill>
                  <a:srgbClr val="C9B381"/>
                </a:solidFill>
                <a:latin typeface="Aller" panose="02000503030000020004" pitchFamily="2" charset="0"/>
              </a:rPr>
              <a:t>GUEST MOBILE APPLICATION</a:t>
            </a:r>
          </a:p>
        </p:txBody>
      </p:sp>
      <p:sp>
        <p:nvSpPr>
          <p:cNvPr id="38" name="Rectangle 37"/>
          <p:cNvSpPr/>
          <p:nvPr/>
        </p:nvSpPr>
        <p:spPr>
          <a:xfrm>
            <a:off x="4723373" y="5076423"/>
            <a:ext cx="1811939" cy="276999"/>
          </a:xfrm>
          <a:prstGeom prst="rect">
            <a:avLst/>
          </a:prstGeom>
        </p:spPr>
        <p:txBody>
          <a:bodyPr wrap="square">
            <a:spAutoFit/>
          </a:bodyPr>
          <a:lstStyle/>
          <a:p>
            <a:pPr algn="ctr"/>
            <a:r>
              <a:rPr lang="en-US" sz="1200" b="1" dirty="0">
                <a:solidFill>
                  <a:srgbClr val="C9B381"/>
                </a:solidFill>
                <a:latin typeface="Aller" panose="02000503030000020004" pitchFamily="2" charset="0"/>
              </a:rPr>
              <a:t>CVA</a:t>
            </a:r>
          </a:p>
        </p:txBody>
      </p:sp>
      <p:sp>
        <p:nvSpPr>
          <p:cNvPr id="37" name="Rectangle 36"/>
          <p:cNvSpPr/>
          <p:nvPr/>
        </p:nvSpPr>
        <p:spPr>
          <a:xfrm>
            <a:off x="5824366" y="2242379"/>
            <a:ext cx="1811939" cy="523220"/>
          </a:xfrm>
          <a:prstGeom prst="rect">
            <a:avLst/>
          </a:prstGeom>
        </p:spPr>
        <p:txBody>
          <a:bodyPr wrap="square">
            <a:spAutoFit/>
          </a:bodyPr>
          <a:lstStyle/>
          <a:p>
            <a:pPr algn="r"/>
            <a:r>
              <a:rPr lang="en-US" sz="1400" b="1" dirty="0">
                <a:solidFill>
                  <a:srgbClr val="00B0F0"/>
                </a:solidFill>
                <a:latin typeface="Aller Light" panose="02000503000000020004" pitchFamily="2" charset="0"/>
              </a:rPr>
              <a:t>DATABASE</a:t>
            </a:r>
            <a:br>
              <a:rPr lang="en-US" sz="1400" b="1" dirty="0">
                <a:solidFill>
                  <a:srgbClr val="00B0F0"/>
                </a:solidFill>
                <a:latin typeface="Aller Light" panose="02000503000000020004" pitchFamily="2" charset="0"/>
              </a:rPr>
            </a:br>
            <a:r>
              <a:rPr lang="en-US" sz="1400" b="1" dirty="0">
                <a:solidFill>
                  <a:srgbClr val="00B0F0"/>
                </a:solidFill>
                <a:latin typeface="Aller Light" panose="02000503000000020004" pitchFamily="2" charset="0"/>
              </a:rPr>
              <a:t>SERVER</a:t>
            </a:r>
          </a:p>
        </p:txBody>
      </p:sp>
      <p:sp>
        <p:nvSpPr>
          <p:cNvPr id="39" name="Rectangle 38"/>
          <p:cNvSpPr/>
          <p:nvPr/>
        </p:nvSpPr>
        <p:spPr>
          <a:xfrm>
            <a:off x="5793056" y="496161"/>
            <a:ext cx="1811939" cy="523220"/>
          </a:xfrm>
          <a:prstGeom prst="rect">
            <a:avLst/>
          </a:prstGeom>
        </p:spPr>
        <p:txBody>
          <a:bodyPr wrap="square">
            <a:spAutoFit/>
          </a:bodyPr>
          <a:lstStyle/>
          <a:p>
            <a:pPr algn="r"/>
            <a:r>
              <a:rPr lang="en-US" sz="1400" b="1" dirty="0">
                <a:solidFill>
                  <a:srgbClr val="00B0F0"/>
                </a:solidFill>
                <a:latin typeface="Aller Light" panose="02000503000000020004" pitchFamily="2" charset="0"/>
              </a:rPr>
              <a:t>WEB</a:t>
            </a:r>
            <a:br>
              <a:rPr lang="en-US" sz="1400" b="1" dirty="0">
                <a:solidFill>
                  <a:srgbClr val="00B0F0"/>
                </a:solidFill>
                <a:latin typeface="Aller Light" panose="02000503000000020004" pitchFamily="2" charset="0"/>
              </a:rPr>
            </a:br>
            <a:r>
              <a:rPr lang="en-US" sz="1400" b="1" dirty="0">
                <a:solidFill>
                  <a:srgbClr val="00B0F0"/>
                </a:solidFill>
                <a:latin typeface="Aller Light" panose="02000503000000020004" pitchFamily="2" charset="0"/>
              </a:rPr>
              <a:t>SERVER</a:t>
            </a:r>
          </a:p>
        </p:txBody>
      </p:sp>
      <p:sp>
        <p:nvSpPr>
          <p:cNvPr id="40" name="Rectangle 39"/>
          <p:cNvSpPr/>
          <p:nvPr/>
        </p:nvSpPr>
        <p:spPr>
          <a:xfrm>
            <a:off x="9766304" y="1347032"/>
            <a:ext cx="1811939" cy="523220"/>
          </a:xfrm>
          <a:prstGeom prst="rect">
            <a:avLst/>
          </a:prstGeom>
        </p:spPr>
        <p:txBody>
          <a:bodyPr wrap="square">
            <a:spAutoFit/>
          </a:bodyPr>
          <a:lstStyle/>
          <a:p>
            <a:r>
              <a:rPr lang="en-US" sz="1400" b="1" dirty="0">
                <a:solidFill>
                  <a:srgbClr val="00B0F0"/>
                </a:solidFill>
                <a:latin typeface="Aller Light" panose="02000503000000020004" pitchFamily="2" charset="0"/>
              </a:rPr>
              <a:t>OSCAR VALET </a:t>
            </a:r>
            <a:br>
              <a:rPr lang="en-US" sz="1400" b="1" dirty="0">
                <a:solidFill>
                  <a:srgbClr val="00B0F0"/>
                </a:solidFill>
                <a:latin typeface="Aller Light" panose="02000503000000020004" pitchFamily="2" charset="0"/>
              </a:rPr>
            </a:br>
            <a:r>
              <a:rPr lang="en-US" sz="1400" b="1" dirty="0">
                <a:solidFill>
                  <a:srgbClr val="00B0F0"/>
                </a:solidFill>
                <a:latin typeface="Aller Light" panose="02000503000000020004" pitchFamily="2" charset="0"/>
              </a:rPr>
              <a:t>SYSTEM</a:t>
            </a:r>
          </a:p>
        </p:txBody>
      </p:sp>
      <p:sp>
        <p:nvSpPr>
          <p:cNvPr id="11" name="Right Brace 10"/>
          <p:cNvSpPr/>
          <p:nvPr/>
        </p:nvSpPr>
        <p:spPr>
          <a:xfrm>
            <a:off x="8914824" y="123671"/>
            <a:ext cx="683214" cy="3000720"/>
          </a:xfrm>
          <a:prstGeom prst="rightBrace">
            <a:avLst/>
          </a:prstGeom>
          <a:ln w="12700" cmpd="sng">
            <a:solidFill>
              <a:srgbClr val="00B0F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xmlns="" id="{33D8E1EA-1760-416D-8A7C-E3B460AAEAC1}"/>
              </a:ext>
            </a:extLst>
          </p:cNvPr>
          <p:cNvSpPr/>
          <p:nvPr/>
        </p:nvSpPr>
        <p:spPr>
          <a:xfrm>
            <a:off x="7378740" y="6457090"/>
            <a:ext cx="1811939" cy="461665"/>
          </a:xfrm>
          <a:prstGeom prst="rect">
            <a:avLst/>
          </a:prstGeom>
        </p:spPr>
        <p:txBody>
          <a:bodyPr wrap="square">
            <a:spAutoFit/>
          </a:bodyPr>
          <a:lstStyle/>
          <a:p>
            <a:pPr algn="ctr"/>
            <a:r>
              <a:rPr lang="en-US" sz="1200" b="1" dirty="0">
                <a:solidFill>
                  <a:srgbClr val="C9B381"/>
                </a:solidFill>
                <a:latin typeface="Aller" panose="02000503030000020004" pitchFamily="2" charset="0"/>
              </a:rPr>
              <a:t>RESTAURANT </a:t>
            </a:r>
          </a:p>
          <a:p>
            <a:pPr algn="ctr"/>
            <a:r>
              <a:rPr lang="en-US" sz="1200" b="1" dirty="0">
                <a:solidFill>
                  <a:srgbClr val="C9B381"/>
                </a:solidFill>
                <a:latin typeface="Aller" panose="02000503030000020004" pitchFamily="2" charset="0"/>
              </a:rPr>
              <a:t>APPLICATION</a:t>
            </a:r>
          </a:p>
        </p:txBody>
      </p:sp>
      <p:grpSp>
        <p:nvGrpSpPr>
          <p:cNvPr id="45" name="Group 44">
            <a:extLst>
              <a:ext uri="{FF2B5EF4-FFF2-40B4-BE49-F238E27FC236}">
                <a16:creationId xmlns:a16="http://schemas.microsoft.com/office/drawing/2014/main" xmlns="" id="{51C96D4B-A112-4E1D-B651-FD1C81AC2E52}"/>
              </a:ext>
            </a:extLst>
          </p:cNvPr>
          <p:cNvGrpSpPr/>
          <p:nvPr/>
        </p:nvGrpSpPr>
        <p:grpSpPr>
          <a:xfrm>
            <a:off x="7767079" y="5302456"/>
            <a:ext cx="1128227" cy="1154634"/>
            <a:chOff x="4966740" y="2602646"/>
            <a:chExt cx="1128227" cy="1154634"/>
          </a:xfrm>
        </p:grpSpPr>
        <p:pic>
          <p:nvPicPr>
            <p:cNvPr id="46" name="Picture 45">
              <a:extLst>
                <a:ext uri="{FF2B5EF4-FFF2-40B4-BE49-F238E27FC236}">
                  <a16:creationId xmlns:a16="http://schemas.microsoft.com/office/drawing/2014/main" xmlns="" id="{A17063DE-1FA1-41ED-824B-50EE0BDA4BB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099536" y="2683670"/>
              <a:ext cx="995431" cy="995431"/>
            </a:xfrm>
            <a:prstGeom prst="rect">
              <a:avLst/>
            </a:prstGeom>
            <a:ln>
              <a:noFill/>
            </a:ln>
          </p:spPr>
        </p:pic>
        <p:sp>
          <p:nvSpPr>
            <p:cNvPr id="47" name="Rectangle 46">
              <a:extLst>
                <a:ext uri="{FF2B5EF4-FFF2-40B4-BE49-F238E27FC236}">
                  <a16:creationId xmlns:a16="http://schemas.microsoft.com/office/drawing/2014/main" xmlns="" id="{3F667B44-FC71-4E37-BD7A-97EEC7CE8775}"/>
                </a:ext>
              </a:extLst>
            </p:cNvPr>
            <p:cNvSpPr/>
            <p:nvPr/>
          </p:nvSpPr>
          <p:spPr>
            <a:xfrm>
              <a:off x="4966740" y="2602646"/>
              <a:ext cx="1114372" cy="1154634"/>
            </a:xfrm>
            <a:prstGeom prst="rect">
              <a:avLst/>
            </a:prstGeom>
            <a:noFill/>
            <a:ln w="63500">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8" name="Up-Down Arrow 24">
            <a:extLst>
              <a:ext uri="{FF2B5EF4-FFF2-40B4-BE49-F238E27FC236}">
                <a16:creationId xmlns:a16="http://schemas.microsoft.com/office/drawing/2014/main" xmlns="" id="{6ED19399-16C2-42FE-9773-D4AB1EDE06BB}"/>
              </a:ext>
            </a:extLst>
          </p:cNvPr>
          <p:cNvSpPr/>
          <p:nvPr/>
        </p:nvSpPr>
        <p:spPr>
          <a:xfrm>
            <a:off x="8194834" y="4812974"/>
            <a:ext cx="170761" cy="435322"/>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39641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rotWithShape="1">
          <a:blip r:embed="rId2" cstate="print">
            <a:extLst>
              <a:ext uri="{28A0092B-C50C-407E-A947-70E740481C1C}">
                <a14:useLocalDpi xmlns:a14="http://schemas.microsoft.com/office/drawing/2010/main" val="0"/>
              </a:ext>
            </a:extLst>
          </a:blip>
          <a:srcRect r="53712"/>
          <a:stretch/>
        </p:blipFill>
        <p:spPr>
          <a:xfrm>
            <a:off x="689800" y="1848526"/>
            <a:ext cx="1853131" cy="2485739"/>
          </a:xfrm>
          <a:prstGeom prst="rect">
            <a:avLst/>
          </a:prstGeom>
        </p:spPr>
      </p:pic>
      <p:pic>
        <p:nvPicPr>
          <p:cNvPr id="87" name="Picture 86"/>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24303"/>
          <a:stretch/>
        </p:blipFill>
        <p:spPr>
          <a:xfrm>
            <a:off x="3265717" y="237506"/>
            <a:ext cx="8645236" cy="6305883"/>
          </a:xfrm>
          <a:prstGeom prst="rect">
            <a:avLst/>
          </a:prstGeom>
        </p:spPr>
      </p:pic>
      <p:sp>
        <p:nvSpPr>
          <p:cNvPr id="90" name="Rectangle 89"/>
          <p:cNvSpPr/>
          <p:nvPr/>
        </p:nvSpPr>
        <p:spPr>
          <a:xfrm>
            <a:off x="3275766" y="232980"/>
            <a:ext cx="8635187" cy="628790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Process 13"/>
          <p:cNvSpPr/>
          <p:nvPr/>
        </p:nvSpPr>
        <p:spPr>
          <a:xfrm>
            <a:off x="6402324" y="1205758"/>
            <a:ext cx="2929178" cy="4268892"/>
          </a:xfrm>
          <a:prstGeom prst="flowChartProcess">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rgbClr val="FF0000"/>
              </a:solidFill>
              <a:latin typeface="Aller" panose="02000503030000020004" pitchFamily="2" charset="0"/>
            </a:endParaRPr>
          </a:p>
        </p:txBody>
      </p:sp>
      <p:sp>
        <p:nvSpPr>
          <p:cNvPr id="4" name="Flowchart: Decision 3"/>
          <p:cNvSpPr/>
          <p:nvPr/>
        </p:nvSpPr>
        <p:spPr>
          <a:xfrm>
            <a:off x="3307710" y="1842582"/>
            <a:ext cx="1173292" cy="860901"/>
          </a:xfrm>
          <a:prstGeom prst="flowChartDecision">
            <a:avLst/>
          </a:prstGeom>
          <a:solidFill>
            <a:srgbClr val="40B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prstClr val="black"/>
              </a:solidFill>
              <a:latin typeface="Aller" panose="02000503030000020004" pitchFamily="2" charset="0"/>
            </a:endParaRPr>
          </a:p>
        </p:txBody>
      </p:sp>
      <p:sp>
        <p:nvSpPr>
          <p:cNvPr id="5" name="Rectangle 4"/>
          <p:cNvSpPr/>
          <p:nvPr/>
        </p:nvSpPr>
        <p:spPr>
          <a:xfrm>
            <a:off x="4274402" y="2011957"/>
            <a:ext cx="6096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Yes </a:t>
            </a:r>
          </a:p>
        </p:txBody>
      </p:sp>
      <p:sp>
        <p:nvSpPr>
          <p:cNvPr id="7" name="Rectangle 6"/>
          <p:cNvSpPr/>
          <p:nvPr/>
        </p:nvSpPr>
        <p:spPr>
          <a:xfrm>
            <a:off x="6757499" y="4647066"/>
            <a:ext cx="774551" cy="5888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Get the parking ticket from CVA</a:t>
            </a:r>
          </a:p>
        </p:txBody>
      </p:sp>
      <p:sp>
        <p:nvSpPr>
          <p:cNvPr id="9" name="Rectangle 8"/>
          <p:cNvSpPr/>
          <p:nvPr/>
        </p:nvSpPr>
        <p:spPr>
          <a:xfrm>
            <a:off x="4680296" y="4734877"/>
            <a:ext cx="620598"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No </a:t>
            </a:r>
          </a:p>
        </p:txBody>
      </p:sp>
      <p:sp>
        <p:nvSpPr>
          <p:cNvPr id="10" name="Rectangle 9"/>
          <p:cNvSpPr/>
          <p:nvPr/>
        </p:nvSpPr>
        <p:spPr>
          <a:xfrm>
            <a:off x="7491182" y="1908804"/>
            <a:ext cx="803601" cy="640011"/>
          </a:xfrm>
          <a:prstGeom prst="rect">
            <a:avLst/>
          </a:prstGeom>
          <a:solidFill>
            <a:srgbClr val="178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CVA Scan the QR Code</a:t>
            </a:r>
          </a:p>
        </p:txBody>
      </p:sp>
      <p:sp>
        <p:nvSpPr>
          <p:cNvPr id="19" name="Rectangle 18"/>
          <p:cNvSpPr/>
          <p:nvPr/>
        </p:nvSpPr>
        <p:spPr>
          <a:xfrm>
            <a:off x="6517456" y="1908805"/>
            <a:ext cx="839334" cy="640011"/>
          </a:xfrm>
          <a:prstGeom prst="rect">
            <a:avLst/>
          </a:prstGeom>
          <a:solidFill>
            <a:srgbClr val="178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Generate the QR Code via app</a:t>
            </a:r>
          </a:p>
        </p:txBody>
      </p:sp>
      <p:sp>
        <p:nvSpPr>
          <p:cNvPr id="24" name="Rectangle 23"/>
          <p:cNvSpPr/>
          <p:nvPr/>
        </p:nvSpPr>
        <p:spPr>
          <a:xfrm>
            <a:off x="4818629" y="1971752"/>
            <a:ext cx="1113195" cy="594046"/>
          </a:xfrm>
          <a:prstGeom prst="rect">
            <a:avLst/>
          </a:prstGeom>
          <a:solidFill>
            <a:srgbClr val="42C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prstClr val="black"/>
                </a:solidFill>
                <a:latin typeface="Aller" panose="02000503030000020004" pitchFamily="2" charset="0"/>
              </a:rPr>
              <a:t>Register with name, mobile number &amp; vehicle details</a:t>
            </a:r>
          </a:p>
        </p:txBody>
      </p:sp>
      <p:sp>
        <p:nvSpPr>
          <p:cNvPr id="25" name="Rectangle 24"/>
          <p:cNvSpPr/>
          <p:nvPr/>
        </p:nvSpPr>
        <p:spPr>
          <a:xfrm>
            <a:off x="8479468" y="1908803"/>
            <a:ext cx="779140" cy="656995"/>
          </a:xfrm>
          <a:prstGeom prst="rect">
            <a:avLst/>
          </a:prstGeom>
          <a:solidFill>
            <a:srgbClr val="1780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Handover the vehicle</a:t>
            </a:r>
          </a:p>
        </p:txBody>
      </p:sp>
      <p:sp>
        <p:nvSpPr>
          <p:cNvPr id="30" name="Rectangle 29"/>
          <p:cNvSpPr/>
          <p:nvPr/>
        </p:nvSpPr>
        <p:spPr>
          <a:xfrm>
            <a:off x="7907508" y="4632091"/>
            <a:ext cx="774551" cy="60386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Handover the vehicle</a:t>
            </a:r>
          </a:p>
        </p:txBody>
      </p:sp>
      <p:sp>
        <p:nvSpPr>
          <p:cNvPr id="44" name="Frame 43"/>
          <p:cNvSpPr/>
          <p:nvPr/>
        </p:nvSpPr>
        <p:spPr>
          <a:xfrm>
            <a:off x="528453" y="1682158"/>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p:cNvSpPr/>
          <p:nvPr/>
        </p:nvSpPr>
        <p:spPr>
          <a:xfrm>
            <a:off x="701375" y="3552450"/>
            <a:ext cx="1804988" cy="784830"/>
          </a:xfrm>
          <a:prstGeom prst="rect">
            <a:avLst/>
          </a:prstGeom>
        </p:spPr>
        <p:txBody>
          <a:bodyPr wrap="square">
            <a:spAutoFit/>
          </a:bodyPr>
          <a:lstStyle/>
          <a:p>
            <a:pPr algn="r">
              <a:lnSpc>
                <a:spcPts val="1800"/>
              </a:lnSpc>
            </a:pPr>
            <a:r>
              <a:rPr lang="en-IN" sz="1400" dirty="0">
                <a:solidFill>
                  <a:srgbClr val="C0A66C"/>
                </a:solidFill>
                <a:latin typeface="Archivo Black" panose="020B0A03020202020B04" pitchFamily="34" charset="0"/>
              </a:rPr>
              <a:t>HIGHLEVEL OVERVIEW:</a:t>
            </a:r>
            <a:endParaRPr lang="en-IN" sz="2800" dirty="0">
              <a:solidFill>
                <a:srgbClr val="C0A66C"/>
              </a:solidFill>
              <a:latin typeface="Archivo Black" panose="020B0A03020202020B04" pitchFamily="34" charset="0"/>
            </a:endParaRPr>
          </a:p>
          <a:p>
            <a:pPr algn="r">
              <a:lnSpc>
                <a:spcPts val="1800"/>
              </a:lnSpc>
            </a:pPr>
            <a:r>
              <a:rPr lang="en-IN" sz="1400" dirty="0">
                <a:solidFill>
                  <a:schemeClr val="bg1"/>
                </a:solidFill>
                <a:latin typeface="Archivo Black" panose="020B0A03020202020B04" pitchFamily="34" charset="0"/>
              </a:rPr>
              <a:t>GUESTS</a:t>
            </a:r>
          </a:p>
        </p:txBody>
      </p:sp>
      <p:cxnSp>
        <p:nvCxnSpPr>
          <p:cNvPr id="51" name="Straight Arrow Connector 50"/>
          <p:cNvCxnSpPr>
            <a:stCxn id="24" idx="3"/>
          </p:cNvCxnSpPr>
          <p:nvPr/>
        </p:nvCxnSpPr>
        <p:spPr>
          <a:xfrm>
            <a:off x="5931824" y="2268775"/>
            <a:ext cx="460786"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10" idx="1"/>
          </p:cNvCxnSpPr>
          <p:nvPr/>
        </p:nvCxnSpPr>
        <p:spPr>
          <a:xfrm flipV="1">
            <a:off x="7358435" y="2228810"/>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322124" y="2247342"/>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a:cxnSpLocks/>
          </p:cNvCxnSpPr>
          <p:nvPr/>
        </p:nvCxnSpPr>
        <p:spPr>
          <a:xfrm>
            <a:off x="3913031" y="2707213"/>
            <a:ext cx="2477281" cy="2311006"/>
          </a:xfrm>
          <a:prstGeom prst="bentConnector3">
            <a:avLst>
              <a:gd name="adj1" fmla="val -61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570442" y="4925455"/>
            <a:ext cx="29751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718382" y="4941510"/>
            <a:ext cx="5163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Flowchart: Process 84"/>
          <p:cNvSpPr/>
          <p:nvPr/>
        </p:nvSpPr>
        <p:spPr>
          <a:xfrm>
            <a:off x="7095133" y="1429543"/>
            <a:ext cx="1624750" cy="24003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C0A66C"/>
                </a:solidFill>
                <a:latin typeface="Archivo Black" panose="020B0A03020202020B04" pitchFamily="34" charset="0"/>
              </a:rPr>
              <a:t>CHECK IN</a:t>
            </a:r>
          </a:p>
        </p:txBody>
      </p:sp>
      <p:grpSp>
        <p:nvGrpSpPr>
          <p:cNvPr id="11" name="Group 10"/>
          <p:cNvGrpSpPr/>
          <p:nvPr/>
        </p:nvGrpSpPr>
        <p:grpSpPr>
          <a:xfrm>
            <a:off x="9341216" y="1205758"/>
            <a:ext cx="2162870" cy="4268892"/>
            <a:chOff x="9341216" y="1205758"/>
            <a:chExt cx="2162870" cy="4268892"/>
          </a:xfrm>
        </p:grpSpPr>
        <p:sp>
          <p:nvSpPr>
            <p:cNvPr id="16" name="Flowchart: Process 15"/>
            <p:cNvSpPr/>
            <p:nvPr/>
          </p:nvSpPr>
          <p:spPr>
            <a:xfrm>
              <a:off x="9391043" y="1205758"/>
              <a:ext cx="2113043" cy="4268892"/>
            </a:xfrm>
            <a:prstGeom prst="flowChartProcess">
              <a:avLst/>
            </a:prstGeom>
            <a:solidFill>
              <a:srgbClr val="C0A66C"/>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dirty="0">
                <a:solidFill>
                  <a:srgbClr val="FF0000"/>
                </a:solidFill>
                <a:latin typeface="Aller" panose="02000503030000020004" pitchFamily="2" charset="0"/>
              </a:endParaRPr>
            </a:p>
          </p:txBody>
        </p:sp>
        <p:sp>
          <p:nvSpPr>
            <p:cNvPr id="6" name="Rectangle 5"/>
            <p:cNvSpPr/>
            <p:nvPr/>
          </p:nvSpPr>
          <p:spPr>
            <a:xfrm>
              <a:off x="10503850" y="1886258"/>
              <a:ext cx="862310" cy="5940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Send intimation to the valet station</a:t>
              </a:r>
            </a:p>
          </p:txBody>
        </p:sp>
        <p:sp>
          <p:nvSpPr>
            <p:cNvPr id="12" name="Rectangle 11"/>
            <p:cNvSpPr/>
            <p:nvPr/>
          </p:nvSpPr>
          <p:spPr>
            <a:xfrm>
              <a:off x="9437382" y="4627015"/>
              <a:ext cx="928542" cy="6089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Restaurants validate ticket manually (if applicable)</a:t>
              </a:r>
            </a:p>
          </p:txBody>
        </p:sp>
        <p:sp>
          <p:nvSpPr>
            <p:cNvPr id="17" name="Rectangle 16"/>
            <p:cNvSpPr/>
            <p:nvPr/>
          </p:nvSpPr>
          <p:spPr>
            <a:xfrm>
              <a:off x="10503850" y="3230140"/>
              <a:ext cx="855368" cy="4424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Collect vehicle from CVA</a:t>
              </a:r>
            </a:p>
          </p:txBody>
        </p:sp>
        <p:sp>
          <p:nvSpPr>
            <p:cNvPr id="22" name="Rectangle 21"/>
            <p:cNvSpPr/>
            <p:nvPr/>
          </p:nvSpPr>
          <p:spPr>
            <a:xfrm>
              <a:off x="10503850" y="2674213"/>
              <a:ext cx="855389" cy="4382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Pay the fee if applicable</a:t>
              </a:r>
            </a:p>
          </p:txBody>
        </p:sp>
        <p:sp>
          <p:nvSpPr>
            <p:cNvPr id="23" name="Rectangle 22"/>
            <p:cNvSpPr/>
            <p:nvPr/>
          </p:nvSpPr>
          <p:spPr>
            <a:xfrm>
              <a:off x="10503850" y="4657329"/>
              <a:ext cx="862310" cy="57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Submission of the tickets to the CVA</a:t>
              </a:r>
            </a:p>
          </p:txBody>
        </p:sp>
        <p:sp>
          <p:nvSpPr>
            <p:cNvPr id="27" name="Rectangle 26"/>
            <p:cNvSpPr/>
            <p:nvPr/>
          </p:nvSpPr>
          <p:spPr>
            <a:xfrm>
              <a:off x="10516515" y="3955839"/>
              <a:ext cx="862310" cy="4424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Pay fee if applicable</a:t>
              </a:r>
            </a:p>
          </p:txBody>
        </p:sp>
        <p:sp>
          <p:nvSpPr>
            <p:cNvPr id="33" name="Rectangle 32"/>
            <p:cNvSpPr/>
            <p:nvPr/>
          </p:nvSpPr>
          <p:spPr>
            <a:xfrm>
              <a:off x="9477765" y="1908804"/>
              <a:ext cx="826658" cy="571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dirty="0">
                  <a:solidFill>
                    <a:schemeClr val="bg1"/>
                  </a:solidFill>
                  <a:latin typeface="Aller" panose="02000503030000020004" pitchFamily="2" charset="0"/>
                </a:rPr>
                <a:t>Restaurants validate ticket (if applicable)</a:t>
              </a:r>
            </a:p>
          </p:txBody>
        </p:sp>
        <p:cxnSp>
          <p:nvCxnSpPr>
            <p:cNvPr id="62" name="Straight Arrow Connector 61"/>
            <p:cNvCxnSpPr/>
            <p:nvPr/>
          </p:nvCxnSpPr>
          <p:spPr>
            <a:xfrm flipV="1">
              <a:off x="9341216" y="2205827"/>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0327491" y="2215878"/>
              <a:ext cx="160624"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369724" y="4928470"/>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3" idx="0"/>
            </p:cNvCxnSpPr>
            <p:nvPr/>
          </p:nvCxnSpPr>
          <p:spPr>
            <a:xfrm flipH="1" flipV="1">
              <a:off x="10931534" y="4389409"/>
              <a:ext cx="3471" cy="267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10925644" y="3680873"/>
              <a:ext cx="3471" cy="267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rot="16200000" flipH="1">
              <a:off x="10857763" y="2574841"/>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16200000" flipH="1">
              <a:off x="10848238" y="3145045"/>
              <a:ext cx="132747" cy="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Flowchart: Process 85"/>
            <p:cNvSpPr/>
            <p:nvPr/>
          </p:nvSpPr>
          <p:spPr>
            <a:xfrm>
              <a:off x="9593497" y="1351982"/>
              <a:ext cx="1740093" cy="32004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solidFill>
                  <a:latin typeface="Archivo Black" panose="020B0A03020202020B04" pitchFamily="34" charset="0"/>
                </a:rPr>
                <a:t>CHECK OUT</a:t>
              </a:r>
            </a:p>
          </p:txBody>
        </p:sp>
      </p:grpSp>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96949" y="777437"/>
            <a:ext cx="832163" cy="832163"/>
          </a:xfrm>
          <a:prstGeom prst="rect">
            <a:avLst/>
          </a:prstGeom>
        </p:spPr>
      </p:pic>
      <p:cxnSp>
        <p:nvCxnSpPr>
          <p:cNvPr id="88" name="Straight Arrow Connector 87"/>
          <p:cNvCxnSpPr/>
          <p:nvPr/>
        </p:nvCxnSpPr>
        <p:spPr>
          <a:xfrm rot="16200000" flipH="1">
            <a:off x="3810962" y="1755575"/>
            <a:ext cx="258687" cy="249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347856" y="2047873"/>
            <a:ext cx="1114265" cy="369332"/>
          </a:xfrm>
          <a:prstGeom prst="rect">
            <a:avLst/>
          </a:prstGeom>
          <a:noFill/>
        </p:spPr>
        <p:txBody>
          <a:bodyPr wrap="square" rtlCol="0">
            <a:spAutoFit/>
          </a:bodyPr>
          <a:lstStyle/>
          <a:p>
            <a:pPr algn="ctr"/>
            <a:r>
              <a:rPr lang="en-US" sz="900" dirty="0">
                <a:solidFill>
                  <a:prstClr val="black"/>
                </a:solidFill>
                <a:latin typeface="Aller" panose="02000503030000020004" pitchFamily="2" charset="0"/>
              </a:rPr>
              <a:t>App Downloaded?</a:t>
            </a:r>
          </a:p>
        </p:txBody>
      </p:sp>
      <p:cxnSp>
        <p:nvCxnSpPr>
          <p:cNvPr id="46" name="Straight Arrow Connector 45"/>
          <p:cNvCxnSpPr/>
          <p:nvPr/>
        </p:nvCxnSpPr>
        <p:spPr>
          <a:xfrm>
            <a:off x="4481002" y="2276466"/>
            <a:ext cx="3232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4864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p:cNvPicPr>
            <a:picLocks noChangeAspect="1"/>
          </p:cNvPicPr>
          <p:nvPr/>
        </p:nvPicPr>
        <p:blipFill rotWithShape="1">
          <a:blip r:embed="rId2" cstate="print">
            <a:extLst>
              <a:ext uri="{28A0092B-C50C-407E-A947-70E740481C1C}">
                <a14:useLocalDpi xmlns:a14="http://schemas.microsoft.com/office/drawing/2010/main" val="0"/>
              </a:ext>
            </a:extLst>
          </a:blip>
          <a:srcRect r="53712"/>
          <a:stretch/>
        </p:blipFill>
        <p:spPr>
          <a:xfrm>
            <a:off x="668203" y="1812025"/>
            <a:ext cx="1803679" cy="2501505"/>
          </a:xfrm>
          <a:prstGeom prst="rect">
            <a:avLst/>
          </a:prstGeom>
        </p:spPr>
      </p:pic>
      <p:pic>
        <p:nvPicPr>
          <p:cNvPr id="87" name="Picture 86"/>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24303"/>
          <a:stretch/>
        </p:blipFill>
        <p:spPr>
          <a:xfrm>
            <a:off x="3118105" y="253988"/>
            <a:ext cx="8811477" cy="6305883"/>
          </a:xfrm>
          <a:prstGeom prst="rect">
            <a:avLst/>
          </a:prstGeom>
        </p:spPr>
      </p:pic>
      <p:sp>
        <p:nvSpPr>
          <p:cNvPr id="90" name="Rectangle 89"/>
          <p:cNvSpPr/>
          <p:nvPr/>
        </p:nvSpPr>
        <p:spPr>
          <a:xfrm>
            <a:off x="3118105" y="249682"/>
            <a:ext cx="8806390" cy="6287901"/>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ame 43"/>
          <p:cNvSpPr/>
          <p:nvPr/>
        </p:nvSpPr>
        <p:spPr>
          <a:xfrm>
            <a:off x="504702" y="1658408"/>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p:cNvSpPr/>
          <p:nvPr/>
        </p:nvSpPr>
        <p:spPr>
          <a:xfrm>
            <a:off x="677624" y="3528700"/>
            <a:ext cx="1804988" cy="784830"/>
          </a:xfrm>
          <a:prstGeom prst="rect">
            <a:avLst/>
          </a:prstGeom>
        </p:spPr>
        <p:txBody>
          <a:bodyPr wrap="square">
            <a:spAutoFit/>
          </a:bodyPr>
          <a:lstStyle/>
          <a:p>
            <a:pPr algn="r">
              <a:lnSpc>
                <a:spcPts val="1800"/>
              </a:lnSpc>
            </a:pPr>
            <a:r>
              <a:rPr lang="en-IN" sz="1400" dirty="0">
                <a:solidFill>
                  <a:srgbClr val="C0A66C"/>
                </a:solidFill>
                <a:latin typeface="Archivo Black" panose="020B0A03020202020B04" pitchFamily="34" charset="0"/>
              </a:rPr>
              <a:t>HIGHLEVEL OVERVIEW:</a:t>
            </a:r>
            <a:endParaRPr lang="en-IN" sz="2800" dirty="0">
              <a:solidFill>
                <a:srgbClr val="C0A66C"/>
              </a:solidFill>
              <a:latin typeface="Archivo Black" panose="020B0A03020202020B04" pitchFamily="34" charset="0"/>
            </a:endParaRPr>
          </a:p>
          <a:p>
            <a:pPr algn="r">
              <a:lnSpc>
                <a:spcPts val="1800"/>
              </a:lnSpc>
            </a:pPr>
            <a:r>
              <a:rPr lang="en-IN" sz="1400" dirty="0">
                <a:solidFill>
                  <a:schemeClr val="bg1"/>
                </a:solidFill>
                <a:latin typeface="Archivo Black" panose="020B0A03020202020B04" pitchFamily="34" charset="0"/>
              </a:rPr>
              <a:t>CVA</a:t>
            </a:r>
          </a:p>
        </p:txBody>
      </p:sp>
      <p:cxnSp>
        <p:nvCxnSpPr>
          <p:cNvPr id="64" name="Straight Arrow Connector 63"/>
          <p:cNvCxnSpPr/>
          <p:nvPr/>
        </p:nvCxnSpPr>
        <p:spPr>
          <a:xfrm flipV="1">
            <a:off x="10359091" y="4834034"/>
            <a:ext cx="132747" cy="30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10925644" y="3586437"/>
            <a:ext cx="3471" cy="2679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606964" y="4831019"/>
            <a:ext cx="20320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8718382" y="4847074"/>
            <a:ext cx="5163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rot="16200000" flipH="1">
            <a:off x="10848238" y="3050609"/>
            <a:ext cx="132747" cy="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a:xfrm>
            <a:off x="4163286" y="1423999"/>
            <a:ext cx="7564557" cy="1375783"/>
          </a:xfrm>
          <a:prstGeom prst="flowChartProcess">
            <a:avLst/>
          </a:prstGeom>
          <a:solidFill>
            <a:schemeClr val="bg1"/>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0000"/>
              </a:solidFill>
            </a:endParaRPr>
          </a:p>
        </p:txBody>
      </p:sp>
      <p:sp>
        <p:nvSpPr>
          <p:cNvPr id="48" name="Rectangle 47"/>
          <p:cNvSpPr/>
          <p:nvPr/>
        </p:nvSpPr>
        <p:spPr>
          <a:xfrm>
            <a:off x="6926579" y="1867605"/>
            <a:ext cx="1104227" cy="6511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Take images in case of any damages in the vehicle</a:t>
            </a:r>
          </a:p>
        </p:txBody>
      </p:sp>
      <p:sp>
        <p:nvSpPr>
          <p:cNvPr id="49" name="Rectangle 48"/>
          <p:cNvSpPr/>
          <p:nvPr/>
        </p:nvSpPr>
        <p:spPr>
          <a:xfrm>
            <a:off x="8266293" y="1880851"/>
            <a:ext cx="1003861" cy="65115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Find the free parking lot using the app</a:t>
            </a:r>
          </a:p>
        </p:txBody>
      </p:sp>
      <p:sp>
        <p:nvSpPr>
          <p:cNvPr id="50" name="Rectangle 49"/>
          <p:cNvSpPr/>
          <p:nvPr/>
        </p:nvSpPr>
        <p:spPr>
          <a:xfrm>
            <a:off x="9479816" y="1878816"/>
            <a:ext cx="949358" cy="65522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Park the vehicle</a:t>
            </a:r>
          </a:p>
        </p:txBody>
      </p:sp>
      <p:sp>
        <p:nvSpPr>
          <p:cNvPr id="100" name="Rectangle 99"/>
          <p:cNvSpPr/>
          <p:nvPr/>
        </p:nvSpPr>
        <p:spPr>
          <a:xfrm>
            <a:off x="4393849" y="1864093"/>
            <a:ext cx="949358" cy="6416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Get the vehicle from guest</a:t>
            </a:r>
          </a:p>
        </p:txBody>
      </p:sp>
      <p:sp>
        <p:nvSpPr>
          <p:cNvPr id="42" name="Rectangle 41"/>
          <p:cNvSpPr/>
          <p:nvPr/>
        </p:nvSpPr>
        <p:spPr>
          <a:xfrm>
            <a:off x="5658728" y="1846412"/>
            <a:ext cx="1051832" cy="65930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Scan the QR Code provided by the guests</a:t>
            </a:r>
          </a:p>
        </p:txBody>
      </p:sp>
      <p:sp>
        <p:nvSpPr>
          <p:cNvPr id="43" name="Rectangle 42"/>
          <p:cNvSpPr/>
          <p:nvPr/>
        </p:nvSpPr>
        <p:spPr>
          <a:xfrm>
            <a:off x="10636183" y="1903355"/>
            <a:ext cx="949358" cy="64162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Aller" panose="02000503030000020004" pitchFamily="2" charset="0"/>
              </a:rPr>
              <a:t>Scan the QR Code available  in the parking lot</a:t>
            </a:r>
          </a:p>
        </p:txBody>
      </p:sp>
      <p:cxnSp>
        <p:nvCxnSpPr>
          <p:cNvPr id="101" name="Straight Arrow Connector 100"/>
          <p:cNvCxnSpPr/>
          <p:nvPr/>
        </p:nvCxnSpPr>
        <p:spPr>
          <a:xfrm>
            <a:off x="5375037" y="2171397"/>
            <a:ext cx="2808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6743981" y="2165407"/>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8052072" y="2174692"/>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9277469" y="2210049"/>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10429174" y="2201712"/>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Flowchart: Process 109"/>
          <p:cNvSpPr/>
          <p:nvPr/>
        </p:nvSpPr>
        <p:spPr>
          <a:xfrm>
            <a:off x="7147039" y="1437221"/>
            <a:ext cx="1624750" cy="24003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rgbClr val="C0A66C"/>
                </a:solidFill>
                <a:latin typeface="Archivo Black" panose="020B0A03020202020B04" pitchFamily="34" charset="0"/>
              </a:rPr>
              <a:t>CHECK IN</a:t>
            </a:r>
          </a:p>
        </p:txBody>
      </p:sp>
      <p:cxnSp>
        <p:nvCxnSpPr>
          <p:cNvPr id="113" name="Straight Arrow Connector 112"/>
          <p:cNvCxnSpPr/>
          <p:nvPr/>
        </p:nvCxnSpPr>
        <p:spPr>
          <a:xfrm>
            <a:off x="5568895" y="4075325"/>
            <a:ext cx="98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5803931" y="3579458"/>
            <a:ext cx="98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5825280" y="4561568"/>
            <a:ext cx="98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7161776" y="4014859"/>
            <a:ext cx="9844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3350991" y="2634629"/>
            <a:ext cx="701084" cy="701084"/>
            <a:chOff x="5167427" y="4401879"/>
            <a:chExt cx="1169581" cy="1169581"/>
          </a:xfrm>
        </p:grpSpPr>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119" name="Frame 118"/>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1" name="Rectangle 10"/>
          <p:cNvSpPr/>
          <p:nvPr/>
        </p:nvSpPr>
        <p:spPr>
          <a:xfrm>
            <a:off x="3327983" y="3298186"/>
            <a:ext cx="723275" cy="369332"/>
          </a:xfrm>
          <a:prstGeom prst="rect">
            <a:avLst/>
          </a:prstGeom>
        </p:spPr>
        <p:txBody>
          <a:bodyPr wrap="none">
            <a:spAutoFit/>
          </a:bodyPr>
          <a:lstStyle/>
          <a:p>
            <a:r>
              <a:rPr lang="en-IN" dirty="0">
                <a:solidFill>
                  <a:srgbClr val="C0A66C"/>
                </a:solidFill>
                <a:latin typeface="Archivo Black" panose="020B0A03020202020B04" pitchFamily="34" charset="0"/>
              </a:rPr>
              <a:t>CVA</a:t>
            </a:r>
            <a:endParaRPr lang="en-US" dirty="0">
              <a:solidFill>
                <a:srgbClr val="C0A66C"/>
              </a:solidFill>
            </a:endParaRPr>
          </a:p>
        </p:txBody>
      </p:sp>
      <p:sp>
        <p:nvSpPr>
          <p:cNvPr id="13" name="Bent Arrow 12"/>
          <p:cNvSpPr/>
          <p:nvPr/>
        </p:nvSpPr>
        <p:spPr>
          <a:xfrm>
            <a:off x="3680833" y="1979841"/>
            <a:ext cx="402294" cy="615409"/>
          </a:xfrm>
          <a:prstGeom prst="bentArrow">
            <a:avLst>
              <a:gd name="adj1" fmla="val 15908"/>
              <a:gd name="adj2" fmla="val 25000"/>
              <a:gd name="adj3" fmla="val 25000"/>
              <a:gd name="adj4" fmla="val 43750"/>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Bent Arrow 119"/>
          <p:cNvSpPr/>
          <p:nvPr/>
        </p:nvSpPr>
        <p:spPr>
          <a:xfrm flipV="1">
            <a:off x="3648079" y="3608099"/>
            <a:ext cx="402294" cy="615409"/>
          </a:xfrm>
          <a:prstGeom prst="bentArrow">
            <a:avLst>
              <a:gd name="adj1" fmla="val 15908"/>
              <a:gd name="adj2" fmla="val 25000"/>
              <a:gd name="adj3" fmla="val 25000"/>
              <a:gd name="adj4" fmla="val 43750"/>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xmlns="" id="{C9A60E72-0BF2-45AA-AB32-632F9058CD31}"/>
              </a:ext>
            </a:extLst>
          </p:cNvPr>
          <p:cNvSpPr/>
          <p:nvPr/>
        </p:nvSpPr>
        <p:spPr>
          <a:xfrm>
            <a:off x="9579099" y="4668044"/>
            <a:ext cx="910386" cy="6946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Vehicle released from valet possession</a:t>
            </a:r>
          </a:p>
        </p:txBody>
      </p:sp>
      <p:cxnSp>
        <p:nvCxnSpPr>
          <p:cNvPr id="5" name="Straight Arrow Connector 4">
            <a:extLst>
              <a:ext uri="{FF2B5EF4-FFF2-40B4-BE49-F238E27FC236}">
                <a16:creationId xmlns:a16="http://schemas.microsoft.com/office/drawing/2014/main" xmlns="" id="{BA12165F-53E3-4B40-8647-6F6DD508E568}"/>
              </a:ext>
            </a:extLst>
          </p:cNvPr>
          <p:cNvCxnSpPr>
            <a:endCxn id="58" idx="3"/>
          </p:cNvCxnSpPr>
          <p:nvPr/>
        </p:nvCxnSpPr>
        <p:spPr>
          <a:xfrm flipH="1">
            <a:off x="10489485" y="5015379"/>
            <a:ext cx="146698"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B3C1ABF1-CCEE-4D07-AF99-8AB8D6793618}"/>
              </a:ext>
            </a:extLst>
          </p:cNvPr>
          <p:cNvGrpSpPr/>
          <p:nvPr/>
        </p:nvGrpSpPr>
        <p:grpSpPr>
          <a:xfrm>
            <a:off x="4177135" y="3070016"/>
            <a:ext cx="7564557" cy="2335342"/>
            <a:chOff x="4177135" y="3070016"/>
            <a:chExt cx="7564557" cy="2335342"/>
          </a:xfrm>
        </p:grpSpPr>
        <p:grpSp>
          <p:nvGrpSpPr>
            <p:cNvPr id="10" name="Group 9">
              <a:extLst>
                <a:ext uri="{FF2B5EF4-FFF2-40B4-BE49-F238E27FC236}">
                  <a16:creationId xmlns:a16="http://schemas.microsoft.com/office/drawing/2014/main" xmlns="" id="{218ECF63-E2A3-400F-8D16-9E9CF43B3351}"/>
                </a:ext>
              </a:extLst>
            </p:cNvPr>
            <p:cNvGrpSpPr/>
            <p:nvPr/>
          </p:nvGrpSpPr>
          <p:grpSpPr>
            <a:xfrm>
              <a:off x="4177135" y="3070016"/>
              <a:ext cx="7564557" cy="2335342"/>
              <a:chOff x="4177135" y="3070016"/>
              <a:chExt cx="7564557" cy="2335342"/>
            </a:xfrm>
          </p:grpSpPr>
          <p:grpSp>
            <p:nvGrpSpPr>
              <p:cNvPr id="2" name="Group 1"/>
              <p:cNvGrpSpPr/>
              <p:nvPr/>
            </p:nvGrpSpPr>
            <p:grpSpPr>
              <a:xfrm>
                <a:off x="4177135" y="3070016"/>
                <a:ext cx="7564557" cy="2335342"/>
                <a:chOff x="4177135" y="3070016"/>
                <a:chExt cx="7564557" cy="2335342"/>
              </a:xfrm>
            </p:grpSpPr>
            <p:sp>
              <p:nvSpPr>
                <p:cNvPr id="57" name="Flowchart: Process 56"/>
                <p:cNvSpPr/>
                <p:nvPr/>
              </p:nvSpPr>
              <p:spPr>
                <a:xfrm>
                  <a:off x="4177135" y="3070016"/>
                  <a:ext cx="7564557" cy="2335342"/>
                </a:xfrm>
                <a:prstGeom prst="flowChartProcess">
                  <a:avLst/>
                </a:prstGeom>
                <a:solidFill>
                  <a:srgbClr val="C0A66C"/>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rgbClr val="FF0000"/>
                    </a:solidFill>
                  </a:endParaRPr>
                </a:p>
              </p:txBody>
            </p:sp>
            <p:sp>
              <p:nvSpPr>
                <p:cNvPr id="59" name="Rectangle 58"/>
                <p:cNvSpPr/>
                <p:nvPr/>
              </p:nvSpPr>
              <p:spPr>
                <a:xfrm>
                  <a:off x="9547069" y="3679715"/>
                  <a:ext cx="974446" cy="6946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Make the vehicle ready for handover </a:t>
                  </a:r>
                </a:p>
              </p:txBody>
            </p:sp>
            <p:sp>
              <p:nvSpPr>
                <p:cNvPr id="61" name="Flowchart: Decision 60"/>
                <p:cNvSpPr/>
                <p:nvPr/>
              </p:nvSpPr>
              <p:spPr>
                <a:xfrm>
                  <a:off x="4222030" y="3676605"/>
                  <a:ext cx="1347655" cy="800171"/>
                </a:xfrm>
                <a:prstGeom prst="flowChartDecision">
                  <a:avLst/>
                </a:prstGeom>
                <a:solidFill>
                  <a:srgbClr val="E7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dirty="0">
                      <a:solidFill>
                        <a:schemeClr val="bg1"/>
                      </a:solidFill>
                      <a:latin typeface="Aller" panose="02000503030000020004" pitchFamily="2" charset="0"/>
                    </a:rPr>
                    <a:t>Validation from restaurant </a:t>
                  </a:r>
                </a:p>
              </p:txBody>
            </p:sp>
            <p:sp>
              <p:nvSpPr>
                <p:cNvPr id="65" name="Rectangle 64"/>
                <p:cNvSpPr/>
                <p:nvPr/>
              </p:nvSpPr>
              <p:spPr>
                <a:xfrm>
                  <a:off x="7255411" y="3679186"/>
                  <a:ext cx="940177" cy="67562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Receive an intimation of vehicle requested for </a:t>
                  </a:r>
                  <a:r>
                    <a:rPr lang="en-US" sz="900" dirty="0" err="1">
                      <a:solidFill>
                        <a:schemeClr val="bg1"/>
                      </a:solidFill>
                      <a:latin typeface="Aller" panose="02000503030000020004" pitchFamily="2" charset="0"/>
                    </a:rPr>
                    <a:t>retrivel</a:t>
                  </a:r>
                  <a:endParaRPr lang="en-US" sz="900" dirty="0">
                    <a:solidFill>
                      <a:schemeClr val="bg1"/>
                    </a:solidFill>
                    <a:latin typeface="Aller" panose="02000503030000020004" pitchFamily="2" charset="0"/>
                  </a:endParaRPr>
                </a:p>
              </p:txBody>
            </p:sp>
            <p:sp>
              <p:nvSpPr>
                <p:cNvPr id="66" name="Rectangle 65"/>
                <p:cNvSpPr/>
                <p:nvPr/>
              </p:nvSpPr>
              <p:spPr>
                <a:xfrm>
                  <a:off x="5929017" y="4243313"/>
                  <a:ext cx="1049674" cy="675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prstClr val="black"/>
                      </a:solidFill>
                      <a:latin typeface="Aller" panose="02000503030000020004" pitchFamily="2" charset="0"/>
                    </a:rPr>
                    <a:t>Need to collect fee</a:t>
                  </a:r>
                </a:p>
              </p:txBody>
            </p:sp>
            <p:sp>
              <p:nvSpPr>
                <p:cNvPr id="67" name="Rectangle 66"/>
                <p:cNvSpPr/>
                <p:nvPr/>
              </p:nvSpPr>
              <p:spPr>
                <a:xfrm>
                  <a:off x="8418057" y="3676605"/>
                  <a:ext cx="991488" cy="67562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Find the vehicle parking location using application</a:t>
                  </a:r>
                </a:p>
              </p:txBody>
            </p:sp>
            <p:sp>
              <p:nvSpPr>
                <p:cNvPr id="69" name="Rectangle 68"/>
                <p:cNvSpPr/>
                <p:nvPr/>
              </p:nvSpPr>
              <p:spPr>
                <a:xfrm>
                  <a:off x="10679934" y="4677318"/>
                  <a:ext cx="910386" cy="6946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Rescan the QR Code </a:t>
                  </a:r>
                </a:p>
              </p:txBody>
            </p:sp>
            <p:sp>
              <p:nvSpPr>
                <p:cNvPr id="81" name="Rectangle 80"/>
                <p:cNvSpPr/>
                <p:nvPr/>
              </p:nvSpPr>
              <p:spPr>
                <a:xfrm>
                  <a:off x="10679934" y="3679479"/>
                  <a:ext cx="910386" cy="6946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Aller" panose="02000503030000020004" pitchFamily="2" charset="0"/>
                    </a:rPr>
                    <a:t>Hand Over the Vehicle</a:t>
                  </a:r>
                </a:p>
              </p:txBody>
            </p:sp>
            <p:sp>
              <p:nvSpPr>
                <p:cNvPr id="89" name="Right Brace 88"/>
                <p:cNvSpPr/>
                <p:nvPr/>
              </p:nvSpPr>
              <p:spPr>
                <a:xfrm>
                  <a:off x="6992873" y="3564828"/>
                  <a:ext cx="198163" cy="9144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900"/>
                </a:p>
              </p:txBody>
            </p:sp>
            <p:sp>
              <p:nvSpPr>
                <p:cNvPr id="98" name="Rectangle 97"/>
                <p:cNvSpPr/>
                <p:nvPr/>
              </p:nvSpPr>
              <p:spPr>
                <a:xfrm>
                  <a:off x="5504519" y="3393633"/>
                  <a:ext cx="369982" cy="214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Yes</a:t>
                  </a:r>
                </a:p>
              </p:txBody>
            </p:sp>
            <p:sp>
              <p:nvSpPr>
                <p:cNvPr id="99" name="Rectangle 98"/>
                <p:cNvSpPr/>
                <p:nvPr/>
              </p:nvSpPr>
              <p:spPr>
                <a:xfrm>
                  <a:off x="5409450" y="4545282"/>
                  <a:ext cx="561740" cy="2144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No</a:t>
                  </a:r>
                </a:p>
              </p:txBody>
            </p:sp>
            <p:sp>
              <p:nvSpPr>
                <p:cNvPr id="54" name="Rectangle 53"/>
                <p:cNvSpPr/>
                <p:nvPr/>
              </p:nvSpPr>
              <p:spPr>
                <a:xfrm>
                  <a:off x="5907980" y="3298907"/>
                  <a:ext cx="1070716" cy="67562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solidFill>
                      <a:latin typeface="Aller" panose="02000503030000020004" pitchFamily="2" charset="0"/>
                    </a:rPr>
                    <a:t>Do not collect fee</a:t>
                  </a:r>
                </a:p>
              </p:txBody>
            </p:sp>
            <p:cxnSp>
              <p:nvCxnSpPr>
                <p:cNvPr id="106" name="Straight Arrow Connector 105"/>
                <p:cNvCxnSpPr/>
                <p:nvPr/>
              </p:nvCxnSpPr>
              <p:spPr>
                <a:xfrm>
                  <a:off x="8206422" y="4028239"/>
                  <a:ext cx="1918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9383938" y="4028239"/>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10501363" y="4045868"/>
                  <a:ext cx="17439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rot="16200000" flipH="1">
                  <a:off x="11016606" y="4542214"/>
                  <a:ext cx="235170" cy="1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Flowchart: Process 110"/>
                <p:cNvSpPr/>
                <p:nvPr/>
              </p:nvSpPr>
              <p:spPr>
                <a:xfrm>
                  <a:off x="7253085" y="3086890"/>
                  <a:ext cx="1740093" cy="320040"/>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dirty="0">
                      <a:solidFill>
                        <a:schemeClr val="bg1"/>
                      </a:solidFill>
                      <a:latin typeface="Archivo Black" panose="020B0A03020202020B04" pitchFamily="34" charset="0"/>
                    </a:rPr>
                    <a:t>CHECK OUT</a:t>
                  </a:r>
                </a:p>
              </p:txBody>
            </p:sp>
            <p:sp>
              <p:nvSpPr>
                <p:cNvPr id="8" name="Left Bracket 7"/>
                <p:cNvSpPr/>
                <p:nvPr/>
              </p:nvSpPr>
              <p:spPr>
                <a:xfrm>
                  <a:off x="5651144" y="3586437"/>
                  <a:ext cx="202008" cy="975131"/>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Rectangle 6">
                <a:extLst>
                  <a:ext uri="{FF2B5EF4-FFF2-40B4-BE49-F238E27FC236}">
                    <a16:creationId xmlns:a16="http://schemas.microsoft.com/office/drawing/2014/main" xmlns="" id="{68FF036F-222F-4175-973E-5E055AC3DC00}"/>
                  </a:ext>
                </a:extLst>
              </p:cNvPr>
              <p:cNvSpPr/>
              <p:nvPr/>
            </p:nvSpPr>
            <p:spPr>
              <a:xfrm>
                <a:off x="5568895" y="4074002"/>
                <a:ext cx="1679557" cy="1247739"/>
              </a:xfrm>
              <a:prstGeom prst="rect">
                <a:avLst/>
              </a:prstGeom>
              <a:solidFill>
                <a:schemeClr val="accent6">
                  <a:alpha val="44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xmlns="" id="{7B0B763F-A3D8-49D7-8915-BE501AB48689}"/>
                </a:ext>
              </a:extLst>
            </p:cNvPr>
            <p:cNvSpPr txBox="1"/>
            <p:nvPr/>
          </p:nvSpPr>
          <p:spPr>
            <a:xfrm>
              <a:off x="5971190" y="4988402"/>
              <a:ext cx="1175849" cy="276999"/>
            </a:xfrm>
            <a:prstGeom prst="rect">
              <a:avLst/>
            </a:prstGeom>
            <a:noFill/>
          </p:spPr>
          <p:txBody>
            <a:bodyPr wrap="square" rtlCol="0">
              <a:spAutoFit/>
            </a:bodyPr>
            <a:lstStyle/>
            <a:p>
              <a:r>
                <a:rPr lang="en-US" sz="1200" b="1" dirty="0">
                  <a:solidFill>
                    <a:schemeClr val="bg2">
                      <a:lumMod val="25000"/>
                    </a:schemeClr>
                  </a:solidFill>
                </a:rPr>
                <a:t>Supervisor</a:t>
              </a:r>
            </a:p>
          </p:txBody>
        </p:sp>
      </p:grpSp>
    </p:spTree>
    <p:extLst>
      <p:ext uri="{BB962C8B-B14F-4D97-AF65-F5344CB8AC3E}">
        <p14:creationId xmlns:p14="http://schemas.microsoft.com/office/powerpoint/2010/main" val="8266721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randombar(horizontal)">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Notched Right Arrow 15"/>
          <p:cNvSpPr/>
          <p:nvPr/>
        </p:nvSpPr>
        <p:spPr>
          <a:xfrm>
            <a:off x="3375565" y="5005805"/>
            <a:ext cx="5281545" cy="409342"/>
          </a:xfrm>
          <a:prstGeom prst="notchedRightArrow">
            <a:avLst>
              <a:gd name="adj1" fmla="val 50000"/>
              <a:gd name="adj2" fmla="val 50000"/>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45393"/>
          <a:stretch/>
        </p:blipFill>
        <p:spPr>
          <a:xfrm>
            <a:off x="0" y="0"/>
            <a:ext cx="12198614" cy="3838575"/>
          </a:xfrm>
          <a:prstGeom prst="rect">
            <a:avLst/>
          </a:prstGeom>
        </p:spPr>
      </p:pic>
      <p:sp>
        <p:nvSpPr>
          <p:cNvPr id="5" name="Rectangle 4"/>
          <p:cNvSpPr/>
          <p:nvPr/>
        </p:nvSpPr>
        <p:spPr>
          <a:xfrm>
            <a:off x="0" y="0"/>
            <a:ext cx="12192000" cy="38385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ame 5"/>
          <p:cNvSpPr/>
          <p:nvPr/>
        </p:nvSpPr>
        <p:spPr>
          <a:xfrm>
            <a:off x="4871605" y="438150"/>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033746" y="2301506"/>
            <a:ext cx="1804988" cy="784830"/>
          </a:xfrm>
          <a:prstGeom prst="rect">
            <a:avLst/>
          </a:prstGeom>
        </p:spPr>
        <p:txBody>
          <a:bodyPr wrap="square">
            <a:spAutoFit/>
          </a:bodyPr>
          <a:lstStyle/>
          <a:p>
            <a:pPr algn="ctr">
              <a:lnSpc>
                <a:spcPts val="1800"/>
              </a:lnSpc>
            </a:pPr>
            <a:r>
              <a:rPr lang="en-IN" sz="1400" dirty="0">
                <a:solidFill>
                  <a:srgbClr val="C0A66C"/>
                </a:solidFill>
                <a:latin typeface="Archivo Black" panose="020B0A03020202020B04" pitchFamily="34" charset="0"/>
              </a:rPr>
              <a:t>HIGHLEVEL OVERVIEW:</a:t>
            </a:r>
            <a:endParaRPr lang="en-IN" sz="2800" dirty="0">
              <a:solidFill>
                <a:srgbClr val="C0A66C"/>
              </a:solidFill>
              <a:latin typeface="Archivo Black" panose="020B0A03020202020B04" pitchFamily="34" charset="0"/>
            </a:endParaRPr>
          </a:p>
          <a:p>
            <a:pPr algn="ctr">
              <a:lnSpc>
                <a:spcPts val="1800"/>
              </a:lnSpc>
            </a:pPr>
            <a:r>
              <a:rPr lang="en-IN" sz="1400" dirty="0">
                <a:solidFill>
                  <a:schemeClr val="bg1"/>
                </a:solidFill>
                <a:latin typeface="Archivo Black" panose="020B0A03020202020B04" pitchFamily="34" charset="0"/>
              </a:rPr>
              <a:t>RESTAURANTS</a:t>
            </a:r>
          </a:p>
        </p:txBody>
      </p:sp>
      <p:sp>
        <p:nvSpPr>
          <p:cNvPr id="17" name="Oval 16"/>
          <p:cNvSpPr/>
          <p:nvPr/>
        </p:nvSpPr>
        <p:spPr>
          <a:xfrm>
            <a:off x="1164159" y="5694712"/>
            <a:ext cx="681418" cy="681418"/>
          </a:xfrm>
          <a:prstGeom prst="ellipse">
            <a:avLst/>
          </a:prstGeom>
          <a:solidFill>
            <a:srgbClr val="C0A66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1</a:t>
            </a:r>
          </a:p>
        </p:txBody>
      </p:sp>
      <p:sp>
        <p:nvSpPr>
          <p:cNvPr id="18" name="Rectangle 17"/>
          <p:cNvSpPr/>
          <p:nvPr/>
        </p:nvSpPr>
        <p:spPr>
          <a:xfrm>
            <a:off x="1592907" y="6078036"/>
            <a:ext cx="1782658" cy="580287"/>
          </a:xfrm>
          <a:prstGeom prst="rect">
            <a:avLst/>
          </a:prstGeom>
        </p:spPr>
        <p:txBody>
          <a:bodyPr wrap="square">
            <a:spAutoFit/>
          </a:bodyPr>
          <a:lstStyle/>
          <a:p>
            <a:pPr algn="ctr">
              <a:lnSpc>
                <a:spcPts val="1900"/>
              </a:lnSpc>
            </a:pPr>
            <a:r>
              <a:rPr lang="en-US" sz="2000" i="1" dirty="0">
                <a:solidFill>
                  <a:srgbClr val="002F5A"/>
                </a:solidFill>
                <a:latin typeface="Lobster Two" panose="02000506000000020003" pitchFamily="50" charset="0"/>
              </a:rPr>
              <a:t>Restaurants</a:t>
            </a:r>
          </a:p>
          <a:p>
            <a:pPr algn="ctr">
              <a:lnSpc>
                <a:spcPts val="1900"/>
              </a:lnSpc>
            </a:pPr>
            <a:r>
              <a:rPr lang="en-US" sz="2000" i="1" dirty="0">
                <a:solidFill>
                  <a:srgbClr val="002F5A"/>
                </a:solidFill>
                <a:latin typeface="Lobster Two" panose="02000506000000020003" pitchFamily="50" charset="0"/>
              </a:rPr>
              <a:t>(Hotels, Malls)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3932" y="4362010"/>
            <a:ext cx="1690383" cy="1692276"/>
          </a:xfrm>
          <a:prstGeom prst="rect">
            <a:avLst/>
          </a:prstGeom>
        </p:spPr>
      </p:pic>
      <p:grpSp>
        <p:nvGrpSpPr>
          <p:cNvPr id="10" name="Group 9"/>
          <p:cNvGrpSpPr/>
          <p:nvPr/>
        </p:nvGrpSpPr>
        <p:grpSpPr>
          <a:xfrm>
            <a:off x="8726868" y="4417667"/>
            <a:ext cx="1733107" cy="1733107"/>
            <a:chOff x="7931221" y="4362010"/>
            <a:chExt cx="1733107" cy="1733107"/>
          </a:xfrm>
        </p:grpSpPr>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0225" y="4589138"/>
              <a:ext cx="1232020" cy="1232020"/>
            </a:xfrm>
            <a:prstGeom prst="rect">
              <a:avLst/>
            </a:prstGeom>
          </p:spPr>
        </p:pic>
        <p:sp>
          <p:nvSpPr>
            <p:cNvPr id="19" name="Oval 18"/>
            <p:cNvSpPr/>
            <p:nvPr/>
          </p:nvSpPr>
          <p:spPr>
            <a:xfrm>
              <a:off x="7931221" y="4362010"/>
              <a:ext cx="1733107" cy="1733107"/>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Oval 20"/>
          <p:cNvSpPr/>
          <p:nvPr/>
        </p:nvSpPr>
        <p:spPr>
          <a:xfrm>
            <a:off x="4871605" y="5694712"/>
            <a:ext cx="681418" cy="681418"/>
          </a:xfrm>
          <a:prstGeom prst="ellipse">
            <a:avLst/>
          </a:prstGeom>
          <a:solidFill>
            <a:srgbClr val="3DBCE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2</a:t>
            </a:r>
          </a:p>
        </p:txBody>
      </p:sp>
      <p:sp>
        <p:nvSpPr>
          <p:cNvPr id="22" name="Oval 21"/>
          <p:cNvSpPr/>
          <p:nvPr/>
        </p:nvSpPr>
        <p:spPr>
          <a:xfrm>
            <a:off x="8175390" y="5692632"/>
            <a:ext cx="681418" cy="681418"/>
          </a:xfrm>
          <a:prstGeom prst="ellipse">
            <a:avLst/>
          </a:prstGeom>
          <a:solidFill>
            <a:schemeClr val="tx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chivo Black" panose="020B0A03020202020B04" pitchFamily="34" charset="0"/>
              </a:rPr>
              <a:t>3</a:t>
            </a:r>
          </a:p>
        </p:txBody>
      </p:sp>
      <p:sp>
        <p:nvSpPr>
          <p:cNvPr id="23" name="Rectangle 22"/>
          <p:cNvSpPr/>
          <p:nvPr/>
        </p:nvSpPr>
        <p:spPr>
          <a:xfrm>
            <a:off x="5553023" y="6081652"/>
            <a:ext cx="1338094" cy="605294"/>
          </a:xfrm>
          <a:prstGeom prst="rect">
            <a:avLst/>
          </a:prstGeom>
        </p:spPr>
        <p:txBody>
          <a:bodyPr wrap="square">
            <a:spAutoFit/>
          </a:bodyPr>
          <a:lstStyle/>
          <a:p>
            <a:pPr algn="ctr">
              <a:lnSpc>
                <a:spcPts val="2000"/>
              </a:lnSpc>
            </a:pPr>
            <a:r>
              <a:rPr lang="en-US" sz="2000" i="1" dirty="0">
                <a:solidFill>
                  <a:srgbClr val="3DBCE5"/>
                </a:solidFill>
                <a:latin typeface="Lobster Two" panose="02000506000000020003" pitchFamily="50" charset="0"/>
              </a:rPr>
              <a:t>Validate the QR Code</a:t>
            </a:r>
          </a:p>
        </p:txBody>
      </p:sp>
      <p:sp>
        <p:nvSpPr>
          <p:cNvPr id="24" name="Rectangle 23"/>
          <p:cNvSpPr/>
          <p:nvPr/>
        </p:nvSpPr>
        <p:spPr>
          <a:xfrm>
            <a:off x="10517858" y="4520740"/>
            <a:ext cx="1705753" cy="1374735"/>
          </a:xfrm>
          <a:prstGeom prst="rect">
            <a:avLst/>
          </a:prstGeom>
        </p:spPr>
        <p:txBody>
          <a:bodyPr wrap="square">
            <a:spAutoFit/>
          </a:bodyPr>
          <a:lstStyle/>
          <a:p>
            <a:pPr>
              <a:lnSpc>
                <a:spcPts val="2000"/>
              </a:lnSpc>
            </a:pPr>
            <a:r>
              <a:rPr lang="en-US" i="1" dirty="0">
                <a:latin typeface="Lobster Two" panose="02000506000000020003" pitchFamily="50" charset="0"/>
              </a:rPr>
              <a:t>Validation updates the central system &amp; message send to supervisor</a:t>
            </a:r>
          </a:p>
        </p:txBody>
      </p:sp>
      <p:sp>
        <p:nvSpPr>
          <p:cNvPr id="8" name="Oval 7">
            <a:extLst>
              <a:ext uri="{FF2B5EF4-FFF2-40B4-BE49-F238E27FC236}">
                <a16:creationId xmlns:a16="http://schemas.microsoft.com/office/drawing/2014/main" xmlns="" id="{C95A5C9C-4C17-4D2E-939C-7BC38C7D1444}"/>
              </a:ext>
            </a:extLst>
          </p:cNvPr>
          <p:cNvSpPr/>
          <p:nvPr/>
        </p:nvSpPr>
        <p:spPr>
          <a:xfrm>
            <a:off x="5553023" y="4464062"/>
            <a:ext cx="1496040" cy="1477808"/>
          </a:xfrm>
          <a:prstGeom prst="ellipse">
            <a:avLst/>
          </a:prstGeom>
          <a:noFill/>
          <a:ln w="139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xmlns="" id="{36030601-8ED9-4FD0-B67D-DDF49EEEC3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67074" y="4760639"/>
            <a:ext cx="884653" cy="884653"/>
          </a:xfrm>
          <a:prstGeom prst="rect">
            <a:avLst/>
          </a:prstGeom>
        </p:spPr>
      </p:pic>
      <p:pic>
        <p:nvPicPr>
          <p:cNvPr id="12" name="Picture 11">
            <a:extLst>
              <a:ext uri="{FF2B5EF4-FFF2-40B4-BE49-F238E27FC236}">
                <a16:creationId xmlns:a16="http://schemas.microsoft.com/office/drawing/2014/main" xmlns="" id="{3CC60F4B-7938-46F9-B0B7-E25AF4168E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01043" y="5132373"/>
            <a:ext cx="681419" cy="681419"/>
          </a:xfrm>
          <a:prstGeom prst="rect">
            <a:avLst/>
          </a:prstGeom>
        </p:spPr>
      </p:pic>
    </p:spTree>
    <p:extLst>
      <p:ext uri="{BB962C8B-B14F-4D97-AF65-F5344CB8AC3E}">
        <p14:creationId xmlns:p14="http://schemas.microsoft.com/office/powerpoint/2010/main" val="3666753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29" name="Group 28"/>
          <p:cNvGrpSpPr/>
          <p:nvPr/>
        </p:nvGrpSpPr>
        <p:grpSpPr>
          <a:xfrm>
            <a:off x="3386066" y="752281"/>
            <a:ext cx="1228015" cy="1228015"/>
            <a:chOff x="600785" y="3015380"/>
            <a:chExt cx="1228015" cy="1228015"/>
          </a:xfrm>
        </p:grpSpPr>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881" y="3227339"/>
              <a:ext cx="832163" cy="832163"/>
            </a:xfrm>
            <a:prstGeom prst="rect">
              <a:avLst/>
            </a:prstGeom>
          </p:spPr>
        </p:pic>
        <p:sp>
          <p:nvSpPr>
            <p:cNvPr id="28" name="Oval 27"/>
            <p:cNvSpPr/>
            <p:nvPr/>
          </p:nvSpPr>
          <p:spPr>
            <a:xfrm>
              <a:off x="600785" y="3015380"/>
              <a:ext cx="1228015" cy="1228015"/>
            </a:xfrm>
            <a:prstGeom prst="ellipse">
              <a:avLst/>
            </a:prstGeom>
            <a:noFill/>
            <a:ln w="63500">
              <a:solidFill>
                <a:srgbClr val="C0A6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5270" y="2855518"/>
            <a:ext cx="1700819" cy="1156557"/>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2600" y="554639"/>
            <a:ext cx="2960746" cy="5730949"/>
          </a:xfrm>
          <a:prstGeom prst="rect">
            <a:avLst/>
          </a:prstGeom>
        </p:spPr>
      </p:pic>
      <p:sp>
        <p:nvSpPr>
          <p:cNvPr id="44" name="Rectangle 43"/>
          <p:cNvSpPr/>
          <p:nvPr/>
        </p:nvSpPr>
        <p:spPr>
          <a:xfrm>
            <a:off x="3343513" y="2006139"/>
            <a:ext cx="1338094" cy="348813"/>
          </a:xfrm>
          <a:prstGeom prst="rect">
            <a:avLst/>
          </a:prstGeom>
        </p:spPr>
        <p:txBody>
          <a:bodyPr wrap="square">
            <a:spAutoFit/>
          </a:bodyPr>
          <a:lstStyle/>
          <a:p>
            <a:pPr algn="ctr">
              <a:lnSpc>
                <a:spcPts val="2000"/>
              </a:lnSpc>
            </a:pPr>
            <a:r>
              <a:rPr lang="en-US" sz="1600" i="1" dirty="0">
                <a:solidFill>
                  <a:srgbClr val="C0A66C"/>
                </a:solidFill>
                <a:latin typeface="Lobster Two" panose="02000506000000020003" pitchFamily="50" charset="0"/>
              </a:rPr>
              <a:t>Guests</a:t>
            </a:r>
          </a:p>
        </p:txBody>
      </p:sp>
      <p:sp>
        <p:nvSpPr>
          <p:cNvPr id="45" name="Rectangle 44"/>
          <p:cNvSpPr/>
          <p:nvPr/>
        </p:nvSpPr>
        <p:spPr>
          <a:xfrm>
            <a:off x="3086069" y="4002034"/>
            <a:ext cx="1971185" cy="348813"/>
          </a:xfrm>
          <a:prstGeom prst="rect">
            <a:avLst/>
          </a:prstGeom>
        </p:spPr>
        <p:txBody>
          <a:bodyPr wrap="square">
            <a:spAutoFit/>
          </a:bodyPr>
          <a:lstStyle/>
          <a:p>
            <a:pPr algn="ctr">
              <a:lnSpc>
                <a:spcPts val="2000"/>
              </a:lnSpc>
            </a:pPr>
            <a:r>
              <a:rPr lang="en-US" sz="1600" i="1" dirty="0">
                <a:solidFill>
                  <a:srgbClr val="C0A66C"/>
                </a:solidFill>
                <a:latin typeface="Lobster Two" panose="02000506000000020003" pitchFamily="50" charset="0"/>
              </a:rPr>
              <a:t>Download the App</a:t>
            </a:r>
          </a:p>
        </p:txBody>
      </p:sp>
      <p:sp>
        <p:nvSpPr>
          <p:cNvPr id="46" name="Chevron 45"/>
          <p:cNvSpPr/>
          <p:nvPr/>
        </p:nvSpPr>
        <p:spPr>
          <a:xfrm rot="5400000">
            <a:off x="3895602" y="2426599"/>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hevron 46"/>
          <p:cNvSpPr/>
          <p:nvPr/>
        </p:nvSpPr>
        <p:spPr>
          <a:xfrm>
            <a:off x="5157328" y="3302822"/>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Chevron 47"/>
          <p:cNvSpPr/>
          <p:nvPr/>
        </p:nvSpPr>
        <p:spPr>
          <a:xfrm>
            <a:off x="8359829"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ectangle 50"/>
          <p:cNvSpPr/>
          <p:nvPr/>
        </p:nvSpPr>
        <p:spPr>
          <a:xfrm>
            <a:off x="665744" y="3834801"/>
            <a:ext cx="1998069" cy="456472"/>
          </a:xfrm>
          <a:prstGeom prst="rect">
            <a:avLst/>
          </a:prstGeom>
        </p:spPr>
        <p:txBody>
          <a:bodyPr wrap="square">
            <a:spAutoFit/>
          </a:bodyPr>
          <a:lstStyle/>
          <a:p>
            <a:pPr>
              <a:lnSpc>
                <a:spcPts val="1400"/>
              </a:lnSpc>
            </a:pPr>
            <a:r>
              <a:rPr lang="en-IN" sz="1400" dirty="0">
                <a:solidFill>
                  <a:schemeClr val="bg1"/>
                </a:solidFill>
                <a:latin typeface="Archivo Black" panose="020B0A03020202020B04" pitchFamily="34" charset="0"/>
              </a:rPr>
              <a:t>GUESTS</a:t>
            </a:r>
            <a:r>
              <a:rPr lang="en-IN" sz="1400" dirty="0">
                <a:solidFill>
                  <a:srgbClr val="C0A66C"/>
                </a:solidFill>
                <a:latin typeface="Archivo Black" panose="020B0A03020202020B04" pitchFamily="34" charset="0"/>
              </a:rPr>
              <a:t/>
            </a:r>
            <a:br>
              <a:rPr lang="en-IN" sz="1400" dirty="0">
                <a:solidFill>
                  <a:srgbClr val="C0A66C"/>
                </a:solidFill>
                <a:latin typeface="Archivo Black" panose="020B0A03020202020B04" pitchFamily="34" charset="0"/>
              </a:rPr>
            </a:br>
            <a:r>
              <a:rPr lang="en-IN" sz="1400" dirty="0">
                <a:solidFill>
                  <a:srgbClr val="C0A66C"/>
                </a:solidFill>
                <a:latin typeface="Archivo Black" panose="020B0A03020202020B04" pitchFamily="34" charset="0"/>
              </a:rPr>
              <a:t>INITIAL SCREEN</a:t>
            </a:r>
          </a:p>
        </p:txBody>
      </p:sp>
      <p:grpSp>
        <p:nvGrpSpPr>
          <p:cNvPr id="5" name="Group 4"/>
          <p:cNvGrpSpPr/>
          <p:nvPr/>
        </p:nvGrpSpPr>
        <p:grpSpPr>
          <a:xfrm>
            <a:off x="8606149" y="545020"/>
            <a:ext cx="2960746" cy="5730949"/>
            <a:chOff x="8606149" y="545020"/>
            <a:chExt cx="2960746" cy="5730949"/>
          </a:xfrm>
        </p:grpSpPr>
        <p:grpSp>
          <p:nvGrpSpPr>
            <p:cNvPr id="59" name="Group 58"/>
            <p:cNvGrpSpPr/>
            <p:nvPr/>
          </p:nvGrpSpPr>
          <p:grpSpPr>
            <a:xfrm>
              <a:off x="8606149" y="545020"/>
              <a:ext cx="2960746" cy="5730949"/>
              <a:chOff x="8606149" y="545020"/>
              <a:chExt cx="2960746" cy="5730949"/>
            </a:xfrm>
          </p:grpSpPr>
          <p:grpSp>
            <p:nvGrpSpPr>
              <p:cNvPr id="58" name="Group 57"/>
              <p:cNvGrpSpPr/>
              <p:nvPr/>
            </p:nvGrpSpPr>
            <p:grpSpPr>
              <a:xfrm>
                <a:off x="8606149" y="545020"/>
                <a:ext cx="2960746" cy="5730949"/>
                <a:chOff x="8606149" y="545020"/>
                <a:chExt cx="2960746" cy="5730949"/>
              </a:xfrm>
            </p:grpSpPr>
            <p:pic>
              <p:nvPicPr>
                <p:cNvPr id="43" name="Picture 4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6149" y="545020"/>
                  <a:ext cx="2960746" cy="5730949"/>
                </a:xfrm>
                <a:prstGeom prst="rect">
                  <a:avLst/>
                </a:prstGeom>
              </p:spPr>
            </p:pic>
            <p:pic>
              <p:nvPicPr>
                <p:cNvPr id="54" name="Picture 53"/>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4890" r="41425"/>
                <a:stretch/>
              </p:blipFill>
              <p:spPr>
                <a:xfrm>
                  <a:off x="8848016" y="1208598"/>
                  <a:ext cx="2490544" cy="4373218"/>
                </a:xfrm>
                <a:prstGeom prst="rect">
                  <a:avLst/>
                </a:prstGeom>
              </p:spPr>
            </p:pic>
          </p:grpSp>
          <p:sp>
            <p:nvSpPr>
              <p:cNvPr id="55" name="Rectangle 54"/>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9353196" y="1304083"/>
              <a:ext cx="1568022" cy="764118"/>
              <a:chOff x="9576484" y="1314716"/>
              <a:chExt cx="1568022" cy="764118"/>
            </a:xfrm>
          </p:grpSpPr>
          <p:grpSp>
            <p:nvGrpSpPr>
              <p:cNvPr id="61" name="Group 60"/>
              <p:cNvGrpSpPr/>
              <p:nvPr/>
            </p:nvGrpSpPr>
            <p:grpSpPr>
              <a:xfrm>
                <a:off x="9576484" y="1314716"/>
                <a:ext cx="701084" cy="701084"/>
                <a:chOff x="5167427" y="4401879"/>
                <a:chExt cx="1169581" cy="1169581"/>
              </a:xfrm>
            </p:grpSpPr>
            <p:pic>
              <p:nvPicPr>
                <p:cNvPr id="62" name="Picture 6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34761" y="4533266"/>
                  <a:ext cx="942756" cy="942756"/>
                </a:xfrm>
                <a:prstGeom prst="rect">
                  <a:avLst/>
                </a:prstGeom>
              </p:spPr>
            </p:pic>
            <p:sp>
              <p:nvSpPr>
                <p:cNvPr id="63" name="Frame 62"/>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4" name="Rectangle 63"/>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66" name="Rounded Rectangle 65"/>
            <p:cNvSpPr/>
            <p:nvPr/>
          </p:nvSpPr>
          <p:spPr>
            <a:xfrm>
              <a:off x="8991600" y="2690711"/>
              <a:ext cx="1044537" cy="795439"/>
            </a:xfrm>
            <a:prstGeom prst="roundRect">
              <a:avLst/>
            </a:prstGeom>
            <a:solidFill>
              <a:srgbClr val="8A64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INFO</a:t>
              </a:r>
            </a:p>
          </p:txBody>
        </p:sp>
        <p:sp>
          <p:nvSpPr>
            <p:cNvPr id="67" name="Rounded Rectangle 66"/>
            <p:cNvSpPr/>
            <p:nvPr/>
          </p:nvSpPr>
          <p:spPr>
            <a:xfrm>
              <a:off x="10138415" y="2690711"/>
              <a:ext cx="1044537" cy="795439"/>
            </a:xfrm>
            <a:prstGeom prst="roundRect">
              <a:avLst/>
            </a:prstGeom>
            <a:solidFill>
              <a:srgbClr val="41A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CARS</a:t>
              </a:r>
            </a:p>
          </p:txBody>
        </p:sp>
        <p:sp>
          <p:nvSpPr>
            <p:cNvPr id="68" name="Rounded Rectangle 67"/>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QUICK REQUEST</a:t>
              </a:r>
            </a:p>
          </p:txBody>
        </p:sp>
        <p:sp>
          <p:nvSpPr>
            <p:cNvPr id="69" name="Rounded Rectangle 68"/>
            <p:cNvSpPr/>
            <p:nvPr/>
          </p:nvSpPr>
          <p:spPr>
            <a:xfrm>
              <a:off x="10146904" y="3540148"/>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RATE US</a:t>
              </a:r>
            </a:p>
          </p:txBody>
        </p:sp>
        <p:sp>
          <p:nvSpPr>
            <p:cNvPr id="70" name="Rounded Rectangle 69"/>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FEEDBACK</a:t>
              </a:r>
            </a:p>
          </p:txBody>
        </p:sp>
        <p:sp>
          <p:nvSpPr>
            <p:cNvPr id="71" name="Rounded Rectangle 70"/>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sp>
        <p:nvSpPr>
          <p:cNvPr id="35" name="Frame 34"/>
          <p:cNvSpPr/>
          <p:nvPr/>
        </p:nvSpPr>
        <p:spPr>
          <a:xfrm>
            <a:off x="504702" y="1658408"/>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170923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rot="16200000">
            <a:off x="5334000" y="-1"/>
            <a:ext cx="6858000" cy="6858000"/>
          </a:xfrm>
          <a:prstGeom prst="rect">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2947"/>
          <a:stretch/>
        </p:blipFill>
        <p:spPr>
          <a:xfrm>
            <a:off x="354435" y="285049"/>
            <a:ext cx="11485263" cy="6270130"/>
          </a:xfrm>
          <a:prstGeom prst="rect">
            <a:avLst/>
          </a:prstGeom>
        </p:spPr>
      </p:pic>
      <p:sp>
        <p:nvSpPr>
          <p:cNvPr id="9" name="Rectangle 8"/>
          <p:cNvSpPr/>
          <p:nvPr/>
        </p:nvSpPr>
        <p:spPr>
          <a:xfrm>
            <a:off x="354436" y="285049"/>
            <a:ext cx="11485263" cy="628790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C0A66C"/>
              </a:solidFill>
              <a:latin typeface="Archivo Black" panose="020B0A03020202020B04" pitchFamily="34" charset="0"/>
            </a:endParaRPr>
          </a:p>
        </p:txBody>
      </p:sp>
      <p:grpSp>
        <p:nvGrpSpPr>
          <p:cNvPr id="3" name="Group 2"/>
          <p:cNvGrpSpPr/>
          <p:nvPr/>
        </p:nvGrpSpPr>
        <p:grpSpPr>
          <a:xfrm>
            <a:off x="5062200" y="562577"/>
            <a:ext cx="2960746" cy="5730949"/>
            <a:chOff x="8606149" y="545020"/>
            <a:chExt cx="2960746" cy="5730949"/>
          </a:xfrm>
        </p:grpSpPr>
        <p:grpSp>
          <p:nvGrpSpPr>
            <p:cNvPr id="59" name="Group 58"/>
            <p:cNvGrpSpPr/>
            <p:nvPr/>
          </p:nvGrpSpPr>
          <p:grpSpPr>
            <a:xfrm>
              <a:off x="8606149" y="545020"/>
              <a:ext cx="2960746" cy="5730949"/>
              <a:chOff x="8606149" y="545020"/>
              <a:chExt cx="2960746" cy="5730949"/>
            </a:xfrm>
          </p:grpSpPr>
          <p:grpSp>
            <p:nvGrpSpPr>
              <p:cNvPr id="58" name="Group 57"/>
              <p:cNvGrpSpPr/>
              <p:nvPr/>
            </p:nvGrpSpPr>
            <p:grpSpPr>
              <a:xfrm>
                <a:off x="8606149" y="545020"/>
                <a:ext cx="2960746" cy="5730949"/>
                <a:chOff x="8606149" y="545020"/>
                <a:chExt cx="2960746" cy="5730949"/>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6149" y="545020"/>
                  <a:ext cx="2960746" cy="5730949"/>
                </a:xfrm>
                <a:prstGeom prst="rect">
                  <a:avLst/>
                </a:prstGeom>
              </p:spPr>
            </p:pic>
            <p:pic>
              <p:nvPicPr>
                <p:cNvPr id="54" name="Picture 53"/>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4890" r="41425"/>
                <a:stretch/>
              </p:blipFill>
              <p:spPr>
                <a:xfrm>
                  <a:off x="8848016" y="1208598"/>
                  <a:ext cx="2490544" cy="4373218"/>
                </a:xfrm>
                <a:prstGeom prst="rect">
                  <a:avLst/>
                </a:prstGeom>
              </p:spPr>
            </p:pic>
          </p:grpSp>
          <p:sp>
            <p:nvSpPr>
              <p:cNvPr id="55" name="Rectangle 54"/>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ounded Rectangle 65"/>
            <p:cNvSpPr/>
            <p:nvPr/>
          </p:nvSpPr>
          <p:spPr>
            <a:xfrm>
              <a:off x="8991600" y="2690711"/>
              <a:ext cx="1044537" cy="7954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0A66C"/>
                  </a:solidFill>
                  <a:latin typeface="Tw Cen MT Condensed" panose="020B0606020104020203" pitchFamily="34" charset="0"/>
                </a:rPr>
                <a:t>INFO</a:t>
              </a:r>
            </a:p>
          </p:txBody>
        </p:sp>
        <p:sp>
          <p:nvSpPr>
            <p:cNvPr id="67" name="Rounded Rectangle 66"/>
            <p:cNvSpPr/>
            <p:nvPr/>
          </p:nvSpPr>
          <p:spPr>
            <a:xfrm>
              <a:off x="10138415" y="2690711"/>
              <a:ext cx="1044537" cy="795439"/>
            </a:xfrm>
            <a:prstGeom prst="roundRect">
              <a:avLst/>
            </a:prstGeom>
            <a:solidFill>
              <a:srgbClr val="41A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CARS</a:t>
              </a:r>
            </a:p>
          </p:txBody>
        </p:sp>
        <p:sp>
          <p:nvSpPr>
            <p:cNvPr id="68" name="Rounded Rectangle 67"/>
            <p:cNvSpPr/>
            <p:nvPr/>
          </p:nvSpPr>
          <p:spPr>
            <a:xfrm>
              <a:off x="9000089" y="3540148"/>
              <a:ext cx="1044537" cy="795439"/>
            </a:xfrm>
            <a:prstGeom prst="roundRect">
              <a:avLst/>
            </a:prstGeom>
            <a:solidFill>
              <a:srgbClr val="E2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300"/>
                </a:lnSpc>
              </a:pPr>
              <a:r>
                <a:rPr lang="en-US" sz="1400" dirty="0">
                  <a:latin typeface="Tw Cen MT Condensed" panose="020B0606020104020203" pitchFamily="34" charset="0"/>
                </a:rPr>
                <a:t>QUICK REQUEST</a:t>
              </a:r>
            </a:p>
          </p:txBody>
        </p:sp>
        <p:sp>
          <p:nvSpPr>
            <p:cNvPr id="69" name="Rounded Rectangle 68"/>
            <p:cNvSpPr/>
            <p:nvPr/>
          </p:nvSpPr>
          <p:spPr>
            <a:xfrm>
              <a:off x="10146904" y="3540148"/>
              <a:ext cx="1044537" cy="795439"/>
            </a:xfrm>
            <a:prstGeom prst="roundRect">
              <a:avLst/>
            </a:prstGeom>
            <a:solidFill>
              <a:srgbClr val="FBA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RATE US</a:t>
              </a:r>
            </a:p>
          </p:txBody>
        </p:sp>
        <p:sp>
          <p:nvSpPr>
            <p:cNvPr id="70" name="Rounded Rectangle 69"/>
            <p:cNvSpPr/>
            <p:nvPr/>
          </p:nvSpPr>
          <p:spPr>
            <a:xfrm>
              <a:off x="8991600" y="4438518"/>
              <a:ext cx="1044537" cy="795439"/>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FEEDBACK</a:t>
              </a:r>
            </a:p>
          </p:txBody>
        </p:sp>
        <p:sp>
          <p:nvSpPr>
            <p:cNvPr id="71" name="Rounded Rectangle 70"/>
            <p:cNvSpPr/>
            <p:nvPr/>
          </p:nvSpPr>
          <p:spPr>
            <a:xfrm>
              <a:off x="10138415" y="4438518"/>
              <a:ext cx="1044537" cy="795439"/>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Tw Cen MT Condensed" panose="020B0606020104020203" pitchFamily="34" charset="0"/>
                </a:rPr>
                <a:t>CONTACT US</a:t>
              </a:r>
            </a:p>
          </p:txBody>
        </p:sp>
      </p:grpSp>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r="53712"/>
          <a:stretch/>
        </p:blipFill>
        <p:spPr>
          <a:xfrm>
            <a:off x="1239703" y="2185183"/>
            <a:ext cx="1803679" cy="2485739"/>
          </a:xfrm>
          <a:prstGeom prst="rect">
            <a:avLst/>
          </a:prstGeom>
        </p:spPr>
      </p:pic>
      <p:sp>
        <p:nvSpPr>
          <p:cNvPr id="33" name="Frame 32"/>
          <p:cNvSpPr/>
          <p:nvPr/>
        </p:nvSpPr>
        <p:spPr>
          <a:xfrm>
            <a:off x="1076202" y="2015800"/>
            <a:ext cx="2129270" cy="2814126"/>
          </a:xfrm>
          <a:prstGeom prst="frame">
            <a:avLst>
              <a:gd name="adj1" fmla="val 7721"/>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p:cNvSpPr/>
          <p:nvPr/>
        </p:nvSpPr>
        <p:spPr>
          <a:xfrm>
            <a:off x="1228633" y="4329569"/>
            <a:ext cx="1814749" cy="329577"/>
          </a:xfrm>
          <a:prstGeom prst="rect">
            <a:avLst/>
          </a:prstGeom>
        </p:spPr>
        <p:txBody>
          <a:bodyPr wrap="square">
            <a:spAutoFit/>
          </a:bodyPr>
          <a:lstStyle/>
          <a:p>
            <a:pPr>
              <a:lnSpc>
                <a:spcPts val="1800"/>
              </a:lnSpc>
            </a:pPr>
            <a:r>
              <a:rPr lang="en-IN" sz="1600" dirty="0">
                <a:solidFill>
                  <a:srgbClr val="C0A66C"/>
                </a:solidFill>
                <a:latin typeface="Archivo Black" panose="020B0A03020202020B04" pitchFamily="34" charset="0"/>
              </a:rPr>
              <a:t>INFO SCREEN</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0701" y="3079929"/>
            <a:ext cx="597707" cy="597707"/>
          </a:xfrm>
          <a:prstGeom prst="rect">
            <a:avLst/>
          </a:prstGeom>
        </p:spPr>
      </p:pic>
      <p:grpSp>
        <p:nvGrpSpPr>
          <p:cNvPr id="2" name="Group 1"/>
          <p:cNvGrpSpPr/>
          <p:nvPr/>
        </p:nvGrpSpPr>
        <p:grpSpPr>
          <a:xfrm>
            <a:off x="8553529" y="562577"/>
            <a:ext cx="2960746" cy="5730949"/>
            <a:chOff x="8553529" y="562577"/>
            <a:chExt cx="2960746" cy="5730949"/>
          </a:xfrm>
        </p:grpSpPr>
        <p:grpSp>
          <p:nvGrpSpPr>
            <p:cNvPr id="75" name="Group 74"/>
            <p:cNvGrpSpPr/>
            <p:nvPr/>
          </p:nvGrpSpPr>
          <p:grpSpPr>
            <a:xfrm>
              <a:off x="8553529" y="562577"/>
              <a:ext cx="2960746" cy="5730949"/>
              <a:chOff x="8606149" y="545020"/>
              <a:chExt cx="2960746" cy="5730949"/>
            </a:xfrm>
          </p:grpSpPr>
          <p:grpSp>
            <p:nvGrpSpPr>
              <p:cNvPr id="86" name="Group 85"/>
              <p:cNvGrpSpPr/>
              <p:nvPr/>
            </p:nvGrpSpPr>
            <p:grpSpPr>
              <a:xfrm>
                <a:off x="8606149" y="545020"/>
                <a:ext cx="2960746" cy="5730949"/>
                <a:chOff x="8606149" y="545020"/>
                <a:chExt cx="2960746" cy="5730949"/>
              </a:xfrm>
            </p:grpSpPr>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6149" y="545020"/>
                  <a:ext cx="2960746" cy="5730949"/>
                </a:xfrm>
                <a:prstGeom prst="rect">
                  <a:avLst/>
                </a:prstGeom>
              </p:spPr>
            </p:pic>
            <p:pic>
              <p:nvPicPr>
                <p:cNvPr id="89" name="Picture 88"/>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4890" r="41425"/>
                <a:stretch/>
              </p:blipFill>
              <p:spPr>
                <a:xfrm>
                  <a:off x="8848016" y="1208598"/>
                  <a:ext cx="2490544" cy="4373218"/>
                </a:xfrm>
                <a:prstGeom prst="rect">
                  <a:avLst/>
                </a:prstGeom>
              </p:spPr>
            </p:pic>
          </p:grpSp>
          <p:sp>
            <p:nvSpPr>
              <p:cNvPr id="87" name="Rectangle 86"/>
              <p:cNvSpPr/>
              <p:nvPr/>
            </p:nvSpPr>
            <p:spPr>
              <a:xfrm>
                <a:off x="8855719" y="1208599"/>
                <a:ext cx="2475137" cy="4373217"/>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8821397" y="3246756"/>
              <a:ext cx="2456839" cy="2123658"/>
            </a:xfrm>
            <a:prstGeom prst="rect">
              <a:avLst/>
            </a:prstGeom>
          </p:spPr>
          <p:txBody>
            <a:bodyPr wrap="square">
              <a:spAutoFit/>
            </a:bodyPr>
            <a:lstStyle/>
            <a:p>
              <a:r>
                <a:rPr lang="en-US" sz="1200" dirty="0">
                  <a:solidFill>
                    <a:schemeClr val="bg1">
                      <a:lumMod val="65000"/>
                    </a:schemeClr>
                  </a:solidFill>
                  <a:latin typeface="Open Sans Light" panose="020B0306030504020204" pitchFamily="34" charset="0"/>
                  <a:ea typeface="Open Sans Light" panose="020B0306030504020204" pitchFamily="34" charset="0"/>
                  <a:cs typeface="Open Sans Light" panose="020B0306030504020204" pitchFamily="34" charset="0"/>
                </a:rPr>
                <a:t>A mobile app is a computer program designed to run on a mobile device such as a phone/tablet or watch. Mobile applications often stand in contrast to desktop applications that run on desktop computers, and with web applications which run in mobile web browsers rather than directly on the mobile device.</a:t>
              </a:r>
            </a:p>
          </p:txBody>
        </p:sp>
        <p:sp>
          <p:nvSpPr>
            <p:cNvPr id="90" name="Rectangle 89"/>
            <p:cNvSpPr/>
            <p:nvPr/>
          </p:nvSpPr>
          <p:spPr>
            <a:xfrm>
              <a:off x="8795395" y="2789154"/>
              <a:ext cx="2409063" cy="348813"/>
            </a:xfrm>
            <a:prstGeom prst="rect">
              <a:avLst/>
            </a:prstGeom>
          </p:spPr>
          <p:txBody>
            <a:bodyPr wrap="square">
              <a:spAutoFit/>
            </a:bodyPr>
            <a:lstStyle/>
            <a:p>
              <a:pPr algn="ctr">
                <a:lnSpc>
                  <a:spcPts val="2000"/>
                </a:lnSpc>
              </a:pPr>
              <a:r>
                <a:rPr lang="en-US" sz="2000" i="1" dirty="0">
                  <a:solidFill>
                    <a:schemeClr val="bg1">
                      <a:lumMod val="75000"/>
                    </a:schemeClr>
                  </a:solidFill>
                  <a:latin typeface="Lobster Two" panose="02000506000000020003" pitchFamily="50" charset="0"/>
                </a:rPr>
                <a:t>About the Application</a:t>
              </a:r>
            </a:p>
          </p:txBody>
        </p:sp>
        <p:grpSp>
          <p:nvGrpSpPr>
            <p:cNvPr id="50" name="Group 49"/>
            <p:cNvGrpSpPr/>
            <p:nvPr/>
          </p:nvGrpSpPr>
          <p:grpSpPr>
            <a:xfrm>
              <a:off x="9363829" y="1304083"/>
              <a:ext cx="1568022" cy="764118"/>
              <a:chOff x="9576484" y="1314716"/>
              <a:chExt cx="1568022" cy="764118"/>
            </a:xfrm>
          </p:grpSpPr>
          <p:grpSp>
            <p:nvGrpSpPr>
              <p:cNvPr id="51" name="Group 50"/>
              <p:cNvGrpSpPr/>
              <p:nvPr/>
            </p:nvGrpSpPr>
            <p:grpSpPr>
              <a:xfrm>
                <a:off x="9576484" y="1314716"/>
                <a:ext cx="701084" cy="701084"/>
                <a:chOff x="5167427" y="4401879"/>
                <a:chExt cx="1169581" cy="1169581"/>
              </a:xfrm>
            </p:grpSpPr>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56" name="Frame 55"/>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2" name="Rectangle 51"/>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grpSp>
      <p:grpSp>
        <p:nvGrpSpPr>
          <p:cNvPr id="78" name="Group 77"/>
          <p:cNvGrpSpPr/>
          <p:nvPr/>
        </p:nvGrpSpPr>
        <p:grpSpPr>
          <a:xfrm>
            <a:off x="5912631" y="1318699"/>
            <a:ext cx="1568022" cy="764118"/>
            <a:chOff x="9576484" y="1314716"/>
            <a:chExt cx="1568022" cy="764118"/>
          </a:xfrm>
        </p:grpSpPr>
        <p:grpSp>
          <p:nvGrpSpPr>
            <p:cNvPr id="79" name="Group 78"/>
            <p:cNvGrpSpPr/>
            <p:nvPr/>
          </p:nvGrpSpPr>
          <p:grpSpPr>
            <a:xfrm>
              <a:off x="9576484" y="1314716"/>
              <a:ext cx="701084" cy="701084"/>
              <a:chOff x="5167427" y="4401879"/>
              <a:chExt cx="1169581" cy="1169581"/>
            </a:xfrm>
          </p:grpSpPr>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4761" y="4533266"/>
                <a:ext cx="942756" cy="942756"/>
              </a:xfrm>
              <a:prstGeom prst="rect">
                <a:avLst/>
              </a:prstGeom>
            </p:spPr>
          </p:pic>
          <p:sp>
            <p:nvSpPr>
              <p:cNvPr id="82" name="Frame 81"/>
              <p:cNvSpPr/>
              <p:nvPr/>
            </p:nvSpPr>
            <p:spPr>
              <a:xfrm>
                <a:off x="5167427" y="4401879"/>
                <a:ext cx="1169581" cy="1169581"/>
              </a:xfrm>
              <a:prstGeom prst="frame">
                <a:avLst>
                  <a:gd name="adj1" fmla="val 6136"/>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80" name="Rectangle 79"/>
            <p:cNvSpPr/>
            <p:nvPr/>
          </p:nvSpPr>
          <p:spPr>
            <a:xfrm>
              <a:off x="10214443" y="1704373"/>
              <a:ext cx="930063" cy="374461"/>
            </a:xfrm>
            <a:prstGeom prst="rect">
              <a:avLst/>
            </a:prstGeom>
          </p:spPr>
          <p:txBody>
            <a:bodyPr wrap="none">
              <a:spAutoFit/>
            </a:bodyPr>
            <a:lstStyle/>
            <a:p>
              <a:pPr>
                <a:lnSpc>
                  <a:spcPts val="1100"/>
                </a:lnSpc>
              </a:pPr>
              <a:r>
                <a:rPr lang="en-US" sz="1400" dirty="0">
                  <a:solidFill>
                    <a:srgbClr val="C0A66C"/>
                  </a:solidFill>
                  <a:latin typeface="Archivo Black" panose="020B0A03020202020B04" pitchFamily="34" charset="0"/>
                </a:rPr>
                <a:t>mValet</a:t>
              </a:r>
              <a:r>
                <a:rPr lang="en-US" sz="1100" dirty="0">
                  <a:solidFill>
                    <a:srgbClr val="C0A66C"/>
                  </a:solidFill>
                  <a:latin typeface="Archivo Black" panose="020B0A03020202020B04" pitchFamily="34" charset="0"/>
                </a:rPr>
                <a:t> </a:t>
              </a:r>
              <a:r>
                <a:rPr lang="en-US" sz="1050" dirty="0">
                  <a:solidFill>
                    <a:srgbClr val="C0A66C"/>
                  </a:solidFill>
                  <a:latin typeface="Archivo Black" panose="020B0A03020202020B04" pitchFamily="34" charset="0"/>
                </a:rPr>
                <a:t/>
              </a:r>
              <a:br>
                <a:rPr lang="en-US" sz="1050" dirty="0">
                  <a:solidFill>
                    <a:srgbClr val="C0A66C"/>
                  </a:solidFill>
                  <a:latin typeface="Archivo Black" panose="020B0A03020202020B04" pitchFamily="34" charset="0"/>
                </a:rPr>
              </a:br>
              <a:r>
                <a:rPr lang="en-US" sz="1050" dirty="0">
                  <a:solidFill>
                    <a:schemeClr val="bg1">
                      <a:lumMod val="85000"/>
                    </a:schemeClr>
                  </a:solidFill>
                  <a:latin typeface="Archivo Black" panose="020B0A03020202020B04" pitchFamily="34" charset="0"/>
                </a:rPr>
                <a:t>PARKING</a:t>
              </a:r>
            </a:p>
          </p:txBody>
        </p:sp>
      </p:grpSp>
      <p:sp>
        <p:nvSpPr>
          <p:cNvPr id="83" name="Chevron 82"/>
          <p:cNvSpPr/>
          <p:nvPr/>
        </p:nvSpPr>
        <p:spPr>
          <a:xfrm>
            <a:off x="8187301" y="3300323"/>
            <a:ext cx="233916" cy="286135"/>
          </a:xfrm>
          <a:prstGeom prst="chevron">
            <a:avLst/>
          </a:prstGeom>
          <a:solidFill>
            <a:srgbClr val="C0A6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1154370"/>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TotalTime>
  <Words>1062</Words>
  <Application>Microsoft Office PowerPoint</Application>
  <PresentationFormat>Widescreen</PresentationFormat>
  <Paragraphs>426</Paragraphs>
  <Slides>32</Slides>
  <Notes>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32</vt:i4>
      </vt:variant>
    </vt:vector>
  </HeadingPairs>
  <TitlesOfParts>
    <vt:vector size="50" baseType="lpstr">
      <vt:lpstr>Gungsuh</vt:lpstr>
      <vt:lpstr>Aller</vt:lpstr>
      <vt:lpstr>Aller Light</vt:lpstr>
      <vt:lpstr>Archivo Black</vt:lpstr>
      <vt:lpstr>Arial</vt:lpstr>
      <vt:lpstr>Bebas Neue</vt:lpstr>
      <vt:lpstr>Bell MT</vt:lpstr>
      <vt:lpstr>Calibri</vt:lpstr>
      <vt:lpstr>Calibri Light</vt:lpstr>
      <vt:lpstr>Lao UI</vt:lpstr>
      <vt:lpstr>Lobster Two</vt:lpstr>
      <vt:lpstr>Open Sans</vt:lpstr>
      <vt:lpstr>Open Sans Extrabold</vt:lpstr>
      <vt:lpstr>Open Sans Light</vt:lpstr>
      <vt:lpstr>Open Sans Semibold</vt:lpstr>
      <vt:lpstr>Times New Roman</vt:lpstr>
      <vt:lpstr>Tw Cen MT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Shibu</dc:creator>
  <cp:lastModifiedBy>Prashant Thomas</cp:lastModifiedBy>
  <cp:revision>436</cp:revision>
  <dcterms:created xsi:type="dcterms:W3CDTF">2017-11-09T12:38:44Z</dcterms:created>
  <dcterms:modified xsi:type="dcterms:W3CDTF">2017-11-24T07:06:22Z</dcterms:modified>
</cp:coreProperties>
</file>